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74" r:id="rId5"/>
    <p:sldId id="259" r:id="rId6"/>
    <p:sldId id="279" r:id="rId7"/>
    <p:sldId id="293" r:id="rId8"/>
    <p:sldId id="294" r:id="rId9"/>
    <p:sldId id="292" r:id="rId10"/>
    <p:sldId id="296" r:id="rId11"/>
    <p:sldId id="280" r:id="rId12"/>
    <p:sldId id="276" r:id="rId13"/>
    <p:sldId id="272" r:id="rId14"/>
    <p:sldId id="295" r:id="rId15"/>
    <p:sldId id="271" r:id="rId16"/>
    <p:sldId id="260" r:id="rId17"/>
    <p:sldId id="285" r:id="rId18"/>
    <p:sldId id="261" r:id="rId19"/>
    <p:sldId id="288" r:id="rId20"/>
    <p:sldId id="277" r:id="rId21"/>
    <p:sldId id="287" r:id="rId22"/>
    <p:sldId id="263" r:id="rId23"/>
    <p:sldId id="286" r:id="rId24"/>
    <p:sldId id="264" r:id="rId25"/>
    <p:sldId id="282" r:id="rId26"/>
    <p:sldId id="283" r:id="rId27"/>
    <p:sldId id="289" r:id="rId28"/>
    <p:sldId id="284" r:id="rId29"/>
    <p:sldId id="265" r:id="rId30"/>
    <p:sldId id="278" r:id="rId31"/>
    <p:sldId id="273" r:id="rId32"/>
    <p:sldId id="275" r:id="rId33"/>
    <p:sldId id="266" r:id="rId34"/>
    <p:sldId id="269" r:id="rId35"/>
    <p:sldId id="270" r:id="rId36"/>
    <p:sldId id="268" r:id="rId37"/>
    <p:sldId id="267" r:id="rId38"/>
    <p:sldId id="290" r:id="rId39"/>
    <p:sldId id="29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31F5D1-47EA-702F-F50D-D9140BFBEAE2}" v="10" dt="2026-09-08T15:52:51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image" Target="../media/image27.svg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image" Target="../media/image27.svg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#3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2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892F4-A2F0-4782-A8D3-BBA10E735658}" type="doc">
      <dgm:prSet loTypeId="urn:microsoft.com/office/officeart/2005/8/layout/vList2" loCatId="list" qsTypeId="urn:microsoft.com/office/officeart/2005/8/quickstyle/simple1#11" qsCatId="simple" csTypeId="urn:microsoft.com/office/officeart/2005/8/colors/accent1_2#7" csCatId="accent1" phldr="1"/>
      <dgm:spPr/>
      <dgm:t>
        <a:bodyPr/>
        <a:lstStyle/>
        <a:p>
          <a:endParaRPr lang="en-US"/>
        </a:p>
      </dgm:t>
    </dgm:pt>
    <dgm:pt modelId="{9A985A67-319C-416E-A62A-CC8327CC7DEA}">
      <dgm:prSet custT="1"/>
      <dgm:spPr/>
      <dgm:t>
        <a:bodyPr/>
        <a:lstStyle/>
        <a:p>
          <a:pPr rtl="0"/>
          <a:r>
            <a:rPr lang="en-US" sz="2800">
              <a:solidFill>
                <a:schemeClr val="tx1"/>
              </a:solidFill>
              <a:latin typeface="Constantia"/>
            </a:rPr>
            <a:t>Good soil structure creates spaces for air and water in the soil while allowing roots to grow easily. </a:t>
          </a:r>
        </a:p>
      </dgm:t>
    </dgm:pt>
    <dgm:pt modelId="{F0C4BB89-221F-41C5-8D4A-ADD907C21DBC}" type="parTrans" cxnId="{C4CA4DFA-581D-4797-8AD6-C363D45D6E35}">
      <dgm:prSet/>
      <dgm:spPr/>
      <dgm:t>
        <a:bodyPr/>
        <a:lstStyle/>
        <a:p>
          <a:endParaRPr lang="en-US"/>
        </a:p>
      </dgm:t>
    </dgm:pt>
    <dgm:pt modelId="{3FA1FF51-D592-4E39-A8B5-3E18AE6CFF43}" type="sibTrans" cxnId="{C4CA4DFA-581D-4797-8AD6-C363D45D6E35}">
      <dgm:prSet/>
      <dgm:spPr/>
      <dgm:t>
        <a:bodyPr/>
        <a:lstStyle/>
        <a:p>
          <a:endParaRPr lang="en-US"/>
        </a:p>
      </dgm:t>
    </dgm:pt>
    <dgm:pt modelId="{FBDA7F87-BBDF-467C-ACDA-88EF07D587A6}">
      <dgm:prSet custT="1"/>
      <dgm:spPr/>
      <dgm:t>
        <a:bodyPr/>
        <a:lstStyle/>
        <a:p>
          <a:r>
            <a:rPr lang="en-US" sz="2400">
              <a:solidFill>
                <a:schemeClr val="tx1"/>
              </a:solidFill>
              <a:latin typeface="Constantia"/>
            </a:rPr>
            <a:t>To increase the quality of your soil you first need to have good soil structure. And to improve your soil structure you need to increase your organic matter and microbial community.</a:t>
          </a:r>
        </a:p>
      </dgm:t>
    </dgm:pt>
    <dgm:pt modelId="{4384419C-66DB-48B7-9DDC-6147792569EA}" type="parTrans" cxnId="{8A8E8FBB-4F40-47C7-9BDA-DCEDB330C01D}">
      <dgm:prSet/>
      <dgm:spPr/>
      <dgm:t>
        <a:bodyPr/>
        <a:lstStyle/>
        <a:p>
          <a:endParaRPr lang="en-US"/>
        </a:p>
      </dgm:t>
    </dgm:pt>
    <dgm:pt modelId="{4612B971-C377-4780-B06C-A2AF3BC12CC7}" type="sibTrans" cxnId="{8A8E8FBB-4F40-47C7-9BDA-DCEDB330C01D}">
      <dgm:prSet/>
      <dgm:spPr/>
      <dgm:t>
        <a:bodyPr/>
        <a:lstStyle/>
        <a:p>
          <a:endParaRPr lang="en-US"/>
        </a:p>
      </dgm:t>
    </dgm:pt>
    <dgm:pt modelId="{F2E53835-91BC-4EF9-AEC3-4405AD7E7D85}">
      <dgm:prSet custT="1"/>
      <dgm:spPr/>
      <dgm:t>
        <a:bodyPr/>
        <a:lstStyle/>
        <a:p>
          <a:r>
            <a:rPr lang="en-US" sz="2400">
              <a:solidFill>
                <a:schemeClr val="tx1"/>
              </a:solidFill>
              <a:latin typeface="Constantia"/>
            </a:rPr>
            <a:t>Having good soil structures or stable aggregation, opens the soil for water and air movement  which are essential for root health and the health of the microbiology in the soil.</a:t>
          </a:r>
        </a:p>
      </dgm:t>
    </dgm:pt>
    <dgm:pt modelId="{F5EAC6A2-1A6E-4B5D-B1D8-CBE6759B3B88}" type="parTrans" cxnId="{48538928-C90F-4D37-8B52-29BDCCD6E6C9}">
      <dgm:prSet/>
      <dgm:spPr/>
      <dgm:t>
        <a:bodyPr/>
        <a:lstStyle/>
        <a:p>
          <a:endParaRPr lang="en-US"/>
        </a:p>
      </dgm:t>
    </dgm:pt>
    <dgm:pt modelId="{41C687BB-327A-47FA-A0AD-3503B275CEC9}" type="sibTrans" cxnId="{48538928-C90F-4D37-8B52-29BDCCD6E6C9}">
      <dgm:prSet/>
      <dgm:spPr/>
      <dgm:t>
        <a:bodyPr/>
        <a:lstStyle/>
        <a:p>
          <a:endParaRPr lang="en-US"/>
        </a:p>
      </dgm:t>
    </dgm:pt>
    <dgm:pt modelId="{E39BABAB-AE18-410E-9DB1-4288D20D535F}">
      <dgm:prSet phldrT="[Text]" phldr="0" custT="1"/>
      <dgm:spPr/>
      <dgm:t>
        <a:bodyPr/>
        <a:lstStyle/>
        <a:p>
          <a:pPr rtl="0"/>
          <a:r>
            <a:rPr lang="en-US" sz="2400">
              <a:solidFill>
                <a:schemeClr val="tx1"/>
              </a:solidFill>
              <a:latin typeface="Constantia"/>
            </a:rPr>
            <a:t>Good Soil Structure increase your soil's water holding capcity and water permeability.</a:t>
          </a:r>
        </a:p>
      </dgm:t>
    </dgm:pt>
    <dgm:pt modelId="{828C7B24-240C-4A30-8862-108FCFA3214E}" type="parTrans" cxnId="{F2064A7A-F2E5-4458-BF2D-1F1B99F58F6D}">
      <dgm:prSet/>
      <dgm:spPr/>
    </dgm:pt>
    <dgm:pt modelId="{1E3498FB-DDA0-4693-BF14-AF0BDCA89668}" type="sibTrans" cxnId="{F2064A7A-F2E5-4458-BF2D-1F1B99F58F6D}">
      <dgm:prSet/>
      <dgm:spPr/>
    </dgm:pt>
    <dgm:pt modelId="{4B5AC426-5BFD-442A-B7F4-7B5E2FE1A6C9}" type="pres">
      <dgm:prSet presAssocID="{C41892F4-A2F0-4782-A8D3-BBA10E735658}" presName="linear" presStyleCnt="0">
        <dgm:presLayoutVars>
          <dgm:animLvl val="lvl"/>
          <dgm:resizeHandles val="exact"/>
        </dgm:presLayoutVars>
      </dgm:prSet>
      <dgm:spPr/>
    </dgm:pt>
    <dgm:pt modelId="{1BD0E780-5432-44DF-9E03-748FC81F07F5}" type="pres">
      <dgm:prSet presAssocID="{9A985A67-319C-416E-A62A-CC8327CC7DE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EA9F27F-C43B-4569-A503-180E5B813A19}" type="pres">
      <dgm:prSet presAssocID="{3FA1FF51-D592-4E39-A8B5-3E18AE6CFF43}" presName="spacer" presStyleCnt="0"/>
      <dgm:spPr/>
    </dgm:pt>
    <dgm:pt modelId="{9B5A2363-3FB8-4AE7-A086-5384E3C6DD86}" type="pres">
      <dgm:prSet presAssocID="{F2E53835-91BC-4EF9-AEC3-4405AD7E7D8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CFC5924-86BF-4476-824F-2FF88E26047B}" type="pres">
      <dgm:prSet presAssocID="{41C687BB-327A-47FA-A0AD-3503B275CEC9}" presName="spacer" presStyleCnt="0"/>
      <dgm:spPr/>
    </dgm:pt>
    <dgm:pt modelId="{DFBC72AB-6C84-4E20-B826-69029DB90B97}" type="pres">
      <dgm:prSet presAssocID="{E39BABAB-AE18-410E-9DB1-4288D20D535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B3C7926-2FDE-4D93-844D-063F67A399B5}" type="pres">
      <dgm:prSet presAssocID="{1E3498FB-DDA0-4693-BF14-AF0BDCA89668}" presName="spacer" presStyleCnt="0"/>
      <dgm:spPr/>
    </dgm:pt>
    <dgm:pt modelId="{81C6AADC-F3A6-406E-A824-3D8FBED2E584}" type="pres">
      <dgm:prSet presAssocID="{FBDA7F87-BBDF-467C-ACDA-88EF07D587A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8538928-C90F-4D37-8B52-29BDCCD6E6C9}" srcId="{C41892F4-A2F0-4782-A8D3-BBA10E735658}" destId="{F2E53835-91BC-4EF9-AEC3-4405AD7E7D85}" srcOrd="1" destOrd="0" parTransId="{F5EAC6A2-1A6E-4B5D-B1D8-CBE6759B3B88}" sibTransId="{41C687BB-327A-47FA-A0AD-3503B275CEC9}"/>
    <dgm:cxn modelId="{F5AE105D-8383-4A4F-95AA-B61158CD33F6}" type="presOf" srcId="{FBDA7F87-BBDF-467C-ACDA-88EF07D587A6}" destId="{81C6AADC-F3A6-406E-A824-3D8FBED2E584}" srcOrd="0" destOrd="0" presId="urn:microsoft.com/office/officeart/2005/8/layout/vList2"/>
    <dgm:cxn modelId="{8E165B70-6118-4D67-BD4E-5D7DF648EC03}" type="presOf" srcId="{E39BABAB-AE18-410E-9DB1-4288D20D535F}" destId="{DFBC72AB-6C84-4E20-B826-69029DB90B97}" srcOrd="0" destOrd="0" presId="urn:microsoft.com/office/officeart/2005/8/layout/vList2"/>
    <dgm:cxn modelId="{F2064A7A-F2E5-4458-BF2D-1F1B99F58F6D}" srcId="{C41892F4-A2F0-4782-A8D3-BBA10E735658}" destId="{E39BABAB-AE18-410E-9DB1-4288D20D535F}" srcOrd="2" destOrd="0" parTransId="{828C7B24-240C-4A30-8862-108FCFA3214E}" sibTransId="{1E3498FB-DDA0-4693-BF14-AF0BDCA89668}"/>
    <dgm:cxn modelId="{E81DBD87-0489-40F9-AFC5-B6296933C405}" type="presOf" srcId="{9A985A67-319C-416E-A62A-CC8327CC7DEA}" destId="{1BD0E780-5432-44DF-9E03-748FC81F07F5}" srcOrd="0" destOrd="0" presId="urn:microsoft.com/office/officeart/2005/8/layout/vList2"/>
    <dgm:cxn modelId="{8A8E8FBB-4F40-47C7-9BDA-DCEDB330C01D}" srcId="{C41892F4-A2F0-4782-A8D3-BBA10E735658}" destId="{FBDA7F87-BBDF-467C-ACDA-88EF07D587A6}" srcOrd="3" destOrd="0" parTransId="{4384419C-66DB-48B7-9DDC-6147792569EA}" sibTransId="{4612B971-C377-4780-B06C-A2AF3BC12CC7}"/>
    <dgm:cxn modelId="{658C8BE1-5ED4-4E22-B170-EA9C59553742}" type="presOf" srcId="{C41892F4-A2F0-4782-A8D3-BBA10E735658}" destId="{4B5AC426-5BFD-442A-B7F4-7B5E2FE1A6C9}" srcOrd="0" destOrd="0" presId="urn:microsoft.com/office/officeart/2005/8/layout/vList2"/>
    <dgm:cxn modelId="{FCD05DEB-B643-4941-9E7D-4559D4FCF9C1}" type="presOf" srcId="{F2E53835-91BC-4EF9-AEC3-4405AD7E7D85}" destId="{9B5A2363-3FB8-4AE7-A086-5384E3C6DD86}" srcOrd="0" destOrd="0" presId="urn:microsoft.com/office/officeart/2005/8/layout/vList2"/>
    <dgm:cxn modelId="{C4CA4DFA-581D-4797-8AD6-C363D45D6E35}" srcId="{C41892F4-A2F0-4782-A8D3-BBA10E735658}" destId="{9A985A67-319C-416E-A62A-CC8327CC7DEA}" srcOrd="0" destOrd="0" parTransId="{F0C4BB89-221F-41C5-8D4A-ADD907C21DBC}" sibTransId="{3FA1FF51-D592-4E39-A8B5-3E18AE6CFF43}"/>
    <dgm:cxn modelId="{15E3420F-18CD-4D4B-8E23-FB055505ED0F}" type="presParOf" srcId="{4B5AC426-5BFD-442A-B7F4-7B5E2FE1A6C9}" destId="{1BD0E780-5432-44DF-9E03-748FC81F07F5}" srcOrd="0" destOrd="0" presId="urn:microsoft.com/office/officeart/2005/8/layout/vList2"/>
    <dgm:cxn modelId="{89C196D6-D7A4-43D1-B69A-B96871781BE1}" type="presParOf" srcId="{4B5AC426-5BFD-442A-B7F4-7B5E2FE1A6C9}" destId="{CEA9F27F-C43B-4569-A503-180E5B813A19}" srcOrd="1" destOrd="0" presId="urn:microsoft.com/office/officeart/2005/8/layout/vList2"/>
    <dgm:cxn modelId="{F5C2F928-71A5-4D66-83DF-F8D189C7409B}" type="presParOf" srcId="{4B5AC426-5BFD-442A-B7F4-7B5E2FE1A6C9}" destId="{9B5A2363-3FB8-4AE7-A086-5384E3C6DD86}" srcOrd="2" destOrd="0" presId="urn:microsoft.com/office/officeart/2005/8/layout/vList2"/>
    <dgm:cxn modelId="{EE089760-C85D-46C9-8E9D-9413674A0DE5}" type="presParOf" srcId="{4B5AC426-5BFD-442A-B7F4-7B5E2FE1A6C9}" destId="{FCFC5924-86BF-4476-824F-2FF88E26047B}" srcOrd="3" destOrd="0" presId="urn:microsoft.com/office/officeart/2005/8/layout/vList2"/>
    <dgm:cxn modelId="{50DE184F-5F3B-40B0-83C8-50391B5948DA}" type="presParOf" srcId="{4B5AC426-5BFD-442A-B7F4-7B5E2FE1A6C9}" destId="{DFBC72AB-6C84-4E20-B826-69029DB90B97}" srcOrd="4" destOrd="0" presId="urn:microsoft.com/office/officeart/2005/8/layout/vList2"/>
    <dgm:cxn modelId="{E3CD38D7-E9A0-48F6-B548-FACE6839C970}" type="presParOf" srcId="{4B5AC426-5BFD-442A-B7F4-7B5E2FE1A6C9}" destId="{4B3C7926-2FDE-4D93-844D-063F67A399B5}" srcOrd="5" destOrd="0" presId="urn:microsoft.com/office/officeart/2005/8/layout/vList2"/>
    <dgm:cxn modelId="{8C5997AA-EDF4-4E86-A58F-36E229FC3EA6}" type="presParOf" srcId="{4B5AC426-5BFD-442A-B7F4-7B5E2FE1A6C9}" destId="{81C6AADC-F3A6-406E-A824-3D8FBED2E58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12EA4F-B295-41AC-9EE3-0A8C73409732}" type="doc">
      <dgm:prSet loTypeId="urn:microsoft.com/office/officeart/2005/8/layout/vList2" loCatId="list" qsTypeId="urn:microsoft.com/office/officeart/2005/8/quickstyle/simple2#3" qsCatId="simple" csTypeId="urn:microsoft.com/office/officeart/2005/8/colors/colorful2#3" csCatId="colorful" phldr="1"/>
      <dgm:spPr/>
      <dgm:t>
        <a:bodyPr/>
        <a:lstStyle/>
        <a:p>
          <a:endParaRPr lang="en-US"/>
        </a:p>
      </dgm:t>
    </dgm:pt>
    <dgm:pt modelId="{3B6AEAD9-C838-4C83-99D2-8BE0394B955A}">
      <dgm:prSet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000" b="1">
              <a:solidFill>
                <a:srgbClr val="FFFFFF"/>
              </a:solidFill>
              <a:latin typeface="Constantia"/>
              <a:ea typeface="+mn-ea"/>
              <a:cs typeface="+mn-cs"/>
            </a:rPr>
            <a:t>Massive</a:t>
          </a:r>
          <a:r>
            <a:rPr lang="en-US" sz="2000">
              <a:solidFill>
                <a:srgbClr val="FFFFFF"/>
              </a:solidFill>
              <a:latin typeface="Constantia"/>
              <a:ea typeface="+mn-ea"/>
              <a:cs typeface="+mn-cs"/>
            </a:rPr>
            <a:t> – </a:t>
          </a:r>
          <a:r>
            <a:rPr lang="en-US" sz="2000" b="1">
              <a:solidFill>
                <a:srgbClr val="FFFFFF"/>
              </a:solidFill>
              <a:latin typeface="Constantia"/>
              <a:ea typeface="+mn-ea"/>
              <a:cs typeface="+mn-cs"/>
            </a:rPr>
            <a:t>This structure type has low permeability because it is practically one giant aggregate with no pore space.</a:t>
          </a:r>
        </a:p>
      </dgm:t>
    </dgm:pt>
    <dgm:pt modelId="{10258063-94AC-484A-A706-187A92B28F04}" type="parTrans" cxnId="{298E927F-E686-4451-A42D-6E71C500876A}">
      <dgm:prSet/>
      <dgm:spPr/>
      <dgm:t>
        <a:bodyPr/>
        <a:lstStyle/>
        <a:p>
          <a:endParaRPr lang="en-US"/>
        </a:p>
      </dgm:t>
    </dgm:pt>
    <dgm:pt modelId="{14C1D7B4-CD3B-4DF4-BF69-35FA11BA15B6}" type="sibTrans" cxnId="{298E927F-E686-4451-A42D-6E71C500876A}">
      <dgm:prSet/>
      <dgm:spPr/>
      <dgm:t>
        <a:bodyPr/>
        <a:lstStyle/>
        <a:p>
          <a:endParaRPr lang="en-US"/>
        </a:p>
      </dgm:t>
    </dgm:pt>
    <dgm:pt modelId="{CE489511-E070-490C-B44B-B7588A1AD4CC}">
      <dgm:prSet phldrT="[Text]"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400" b="1">
              <a:solidFill>
                <a:srgbClr val="FFFFFF"/>
              </a:solidFill>
              <a:latin typeface="Constantia"/>
              <a:ea typeface="+mn-ea"/>
              <a:cs typeface="+mn-cs"/>
            </a:rPr>
            <a:t>Granular – This soul structure has a high permeability with the most pore space</a:t>
          </a:r>
        </a:p>
      </dgm:t>
    </dgm:pt>
    <dgm:pt modelId="{ACF939A7-A43F-41E5-8050-46CFB9BE2C91}" type="parTrans" cxnId="{FD6AF0DC-AB36-47E2-AC29-B113BA2F5C16}">
      <dgm:prSet/>
      <dgm:spPr/>
    </dgm:pt>
    <dgm:pt modelId="{5CA79C81-067C-4237-9C9F-872A1F4F3323}" type="sibTrans" cxnId="{FD6AF0DC-AB36-47E2-AC29-B113BA2F5C16}">
      <dgm:prSet/>
      <dgm:spPr/>
    </dgm:pt>
    <dgm:pt modelId="{E7951AA2-11E1-475B-B8DD-7163B09B10F1}">
      <dgm:prSet phldrT="[Text]"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400" b="1">
              <a:solidFill>
                <a:srgbClr val="FFFFFF"/>
              </a:solidFill>
              <a:latin typeface="Constantia"/>
              <a:ea typeface="+mn-ea"/>
              <a:cs typeface="+mn-cs"/>
            </a:rPr>
            <a:t>Blocky – This soil structure has medium permeability. </a:t>
          </a:r>
        </a:p>
      </dgm:t>
    </dgm:pt>
    <dgm:pt modelId="{3B17851B-6D5D-4ED5-8547-FF26A2A08EB4}" type="parTrans" cxnId="{6B39D7C0-998E-4F40-B50E-643B2D1BF43B}">
      <dgm:prSet/>
      <dgm:spPr/>
    </dgm:pt>
    <dgm:pt modelId="{836E9860-F17F-4A9E-A2A6-8E7461A46190}" type="sibTrans" cxnId="{6B39D7C0-998E-4F40-B50E-643B2D1BF43B}">
      <dgm:prSet/>
      <dgm:spPr/>
    </dgm:pt>
    <dgm:pt modelId="{3875287A-478D-409C-BDFF-A3EDE99EF22C}">
      <dgm:prSet phldrT="[Text]"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000" b="1">
              <a:solidFill>
                <a:srgbClr val="FFFFFF"/>
              </a:solidFill>
              <a:latin typeface="Constantia"/>
              <a:ea typeface="+mn-ea"/>
              <a:cs typeface="+mn-cs"/>
            </a:rPr>
            <a:t>Prismatic</a:t>
          </a:r>
          <a:r>
            <a:rPr lang="en-US" sz="2000">
              <a:solidFill>
                <a:srgbClr val="FFFFFF"/>
              </a:solidFill>
              <a:latin typeface="Constantia"/>
              <a:ea typeface="+mn-ea"/>
              <a:cs typeface="+mn-cs"/>
            </a:rPr>
            <a:t> </a:t>
          </a:r>
          <a:r>
            <a:rPr lang="en-US" sz="2000" b="1">
              <a:solidFill>
                <a:srgbClr val="FFFFFF"/>
              </a:solidFill>
              <a:latin typeface="Constantia"/>
              <a:ea typeface="+mn-ea"/>
              <a:cs typeface="+mn-cs"/>
            </a:rPr>
            <a:t>or Columnar</a:t>
          </a:r>
          <a:r>
            <a:rPr lang="en-US" sz="2000">
              <a:solidFill>
                <a:srgbClr val="FFFFFF"/>
              </a:solidFill>
              <a:latin typeface="Constantia"/>
              <a:ea typeface="+mn-ea"/>
              <a:cs typeface="+mn-cs"/>
            </a:rPr>
            <a:t>–</a:t>
          </a:r>
          <a:r>
            <a:rPr lang="en-US" sz="2000" b="1">
              <a:solidFill>
                <a:srgbClr val="FFFFFF"/>
              </a:solidFill>
              <a:latin typeface="Constantia"/>
              <a:ea typeface="+mn-ea"/>
              <a:cs typeface="+mn-cs"/>
            </a:rPr>
            <a:t> This soil structure has a medium permeability, letting water easily slip between the vertical columns.</a:t>
          </a:r>
        </a:p>
      </dgm:t>
    </dgm:pt>
    <dgm:pt modelId="{F4EFE908-B1B8-400F-BD3F-EC6D1896C30E}" type="parTrans" cxnId="{48E0D380-A30D-4766-8A5B-D5EBC80FEEF6}">
      <dgm:prSet/>
      <dgm:spPr/>
    </dgm:pt>
    <dgm:pt modelId="{9D4F337F-1A23-4595-BCD9-8EC3A51434B5}" type="sibTrans" cxnId="{48E0D380-A30D-4766-8A5B-D5EBC80FEEF6}">
      <dgm:prSet/>
      <dgm:spPr/>
    </dgm:pt>
    <dgm:pt modelId="{0B1466FB-32FE-4A2B-B2AD-653E3C7E2C82}">
      <dgm:prSet phldrT="[Text]"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000" b="1" err="1">
              <a:solidFill>
                <a:srgbClr val="FFFFFF"/>
              </a:solidFill>
              <a:latin typeface="Constantia"/>
              <a:ea typeface="+mn-ea"/>
              <a:cs typeface="+mn-cs"/>
            </a:rPr>
            <a:t>Platey</a:t>
          </a:r>
          <a:r>
            <a:rPr lang="en-US" sz="2000">
              <a:solidFill>
                <a:srgbClr val="FFFFFF"/>
              </a:solidFill>
              <a:latin typeface="Constantia"/>
              <a:ea typeface="+mn-ea"/>
              <a:cs typeface="+mn-cs"/>
            </a:rPr>
            <a:t> – </a:t>
          </a:r>
          <a:r>
            <a:rPr lang="en-US" sz="2000" b="1">
              <a:solidFill>
                <a:srgbClr val="FFFFFF"/>
              </a:solidFill>
              <a:latin typeface="Constantia"/>
              <a:ea typeface="+mn-ea"/>
              <a:cs typeface="+mn-cs"/>
            </a:rPr>
            <a:t>This soil structure has low permeability. </a:t>
          </a:r>
          <a:r>
            <a:rPr lang="en-US" sz="2000" b="1" err="1">
              <a:solidFill>
                <a:srgbClr val="FFFFFF"/>
              </a:solidFill>
              <a:latin typeface="Constantia"/>
              <a:ea typeface="+mn-ea"/>
              <a:cs typeface="+mn-cs"/>
            </a:rPr>
            <a:t>Platey</a:t>
          </a:r>
          <a:r>
            <a:rPr lang="en-US" sz="2000" b="1">
              <a:solidFill>
                <a:srgbClr val="FFFFFF"/>
              </a:solidFill>
              <a:latin typeface="Constantia"/>
              <a:ea typeface="+mn-ea"/>
              <a:cs typeface="+mn-cs"/>
            </a:rPr>
            <a:t> structures are compacted with plates or sheets of piled horizontally on top of each other.</a:t>
          </a:r>
        </a:p>
      </dgm:t>
    </dgm:pt>
    <dgm:pt modelId="{910224F9-F672-4C08-9D4B-6004116D3EC2}" type="parTrans" cxnId="{991BB13A-B30E-49B8-BB00-97EB3F475131}">
      <dgm:prSet/>
      <dgm:spPr/>
    </dgm:pt>
    <dgm:pt modelId="{6729F308-4D07-4183-BCF2-FC9A3FEB790E}" type="sibTrans" cxnId="{991BB13A-B30E-49B8-BB00-97EB3F475131}">
      <dgm:prSet/>
      <dgm:spPr/>
    </dgm:pt>
    <dgm:pt modelId="{EBAA75B7-8B25-4C6D-9620-4EF669C087AF}">
      <dgm:prSet phldrT="[Text]"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000" b="1">
              <a:solidFill>
                <a:srgbClr val="FFFFFF"/>
              </a:solidFill>
              <a:latin typeface="Constantia"/>
              <a:ea typeface="+mn-ea"/>
              <a:cs typeface="+mn-cs"/>
            </a:rPr>
            <a:t>Single grained – This structure type has high permeability but hardly any water retention. There are no aggregates holding the soil together.</a:t>
          </a:r>
        </a:p>
      </dgm:t>
    </dgm:pt>
    <dgm:pt modelId="{867CC830-F426-4C13-AB3D-0920E457C545}" type="parTrans" cxnId="{6971E76F-7668-4722-AFA7-25B92F872E6A}">
      <dgm:prSet/>
      <dgm:spPr/>
    </dgm:pt>
    <dgm:pt modelId="{C87C52D0-BD5D-468D-B256-AE6C0E5ADCA2}" type="sibTrans" cxnId="{6971E76F-7668-4722-AFA7-25B92F872E6A}">
      <dgm:prSet/>
      <dgm:spPr/>
    </dgm:pt>
    <dgm:pt modelId="{AE033277-0B72-4F63-8AEE-B73B9A234B70}" type="pres">
      <dgm:prSet presAssocID="{C912EA4F-B295-41AC-9EE3-0A8C73409732}" presName="linear" presStyleCnt="0">
        <dgm:presLayoutVars>
          <dgm:animLvl val="lvl"/>
          <dgm:resizeHandles val="exact"/>
        </dgm:presLayoutVars>
      </dgm:prSet>
      <dgm:spPr/>
    </dgm:pt>
    <dgm:pt modelId="{A81B70BD-4ECD-4BA1-9877-F36DD1C17807}" type="pres">
      <dgm:prSet presAssocID="{CE489511-E070-490C-B44B-B7588A1AD4C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AF55D45-AE65-4508-8C72-557485F91757}" type="pres">
      <dgm:prSet presAssocID="{5CA79C81-067C-4237-9C9F-872A1F4F3323}" presName="spacer" presStyleCnt="0"/>
      <dgm:spPr/>
    </dgm:pt>
    <dgm:pt modelId="{D7FA6CBF-B3F0-4AF9-8C8B-86BA27EE4CA7}" type="pres">
      <dgm:prSet presAssocID="{E7951AA2-11E1-475B-B8DD-7163B09B10F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7AACC50-F99E-4B67-AAC4-11B705995B06}" type="pres">
      <dgm:prSet presAssocID="{836E9860-F17F-4A9E-A2A6-8E7461A46190}" presName="spacer" presStyleCnt="0"/>
      <dgm:spPr/>
    </dgm:pt>
    <dgm:pt modelId="{242E5792-2112-4DB6-80F4-D2121C3EFBF4}" type="pres">
      <dgm:prSet presAssocID="{3875287A-478D-409C-BDFF-A3EDE99EF22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BDE48A43-5694-4975-BAC8-2830C7D2EFA3}" type="pres">
      <dgm:prSet presAssocID="{9D4F337F-1A23-4595-BCD9-8EC3A51434B5}" presName="spacer" presStyleCnt="0"/>
      <dgm:spPr/>
    </dgm:pt>
    <dgm:pt modelId="{6FF48BEC-0980-4015-B9A2-810074CB6053}" type="pres">
      <dgm:prSet presAssocID="{0B1466FB-32FE-4A2B-B2AD-653E3C7E2C8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83DD0EC-4ED1-4655-9591-5766BEA18138}" type="pres">
      <dgm:prSet presAssocID="{6729F308-4D07-4183-BCF2-FC9A3FEB790E}" presName="spacer" presStyleCnt="0"/>
      <dgm:spPr/>
    </dgm:pt>
    <dgm:pt modelId="{A60525EE-E96E-4F22-80D2-CC120037836C}" type="pres">
      <dgm:prSet presAssocID="{3B6AEAD9-C838-4C83-99D2-8BE0394B955A}" presName="parentText" presStyleLbl="node1" presStyleIdx="4" presStyleCnt="6" custLinFactNeighborX="696" custLinFactNeighborY="93584">
        <dgm:presLayoutVars>
          <dgm:chMax val="0"/>
          <dgm:bulletEnabled val="1"/>
        </dgm:presLayoutVars>
      </dgm:prSet>
      <dgm:spPr/>
    </dgm:pt>
    <dgm:pt modelId="{3D86FDCE-6188-4427-8158-D2F439CEC77F}" type="pres">
      <dgm:prSet presAssocID="{14C1D7B4-CD3B-4DF4-BF69-35FA11BA15B6}" presName="spacer" presStyleCnt="0"/>
      <dgm:spPr/>
    </dgm:pt>
    <dgm:pt modelId="{16B21550-45F2-49E7-B9B3-80230E315157}" type="pres">
      <dgm:prSet presAssocID="{EBAA75B7-8B25-4C6D-9620-4EF669C087A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8C94137-5741-4ADD-971F-BEC62A2A7EE8}" type="presOf" srcId="{CE489511-E070-490C-B44B-B7588A1AD4CC}" destId="{A81B70BD-4ECD-4BA1-9877-F36DD1C17807}" srcOrd="0" destOrd="0" presId="urn:microsoft.com/office/officeart/2005/8/layout/vList2"/>
    <dgm:cxn modelId="{991BB13A-B30E-49B8-BB00-97EB3F475131}" srcId="{C912EA4F-B295-41AC-9EE3-0A8C73409732}" destId="{0B1466FB-32FE-4A2B-B2AD-653E3C7E2C82}" srcOrd="3" destOrd="0" parTransId="{910224F9-F672-4C08-9D4B-6004116D3EC2}" sibTransId="{6729F308-4D07-4183-BCF2-FC9A3FEB790E}"/>
    <dgm:cxn modelId="{45D46860-452D-4D22-9F7A-B1986F602FB8}" type="presOf" srcId="{3B6AEAD9-C838-4C83-99D2-8BE0394B955A}" destId="{A60525EE-E96E-4F22-80D2-CC120037836C}" srcOrd="0" destOrd="0" presId="urn:microsoft.com/office/officeart/2005/8/layout/vList2"/>
    <dgm:cxn modelId="{FC64784A-883B-431C-AE38-541B029AF257}" type="presOf" srcId="{C912EA4F-B295-41AC-9EE3-0A8C73409732}" destId="{AE033277-0B72-4F63-8AEE-B73B9A234B70}" srcOrd="0" destOrd="0" presId="urn:microsoft.com/office/officeart/2005/8/layout/vList2"/>
    <dgm:cxn modelId="{6971E76F-7668-4722-AFA7-25B92F872E6A}" srcId="{C912EA4F-B295-41AC-9EE3-0A8C73409732}" destId="{EBAA75B7-8B25-4C6D-9620-4EF669C087AF}" srcOrd="5" destOrd="0" parTransId="{867CC830-F426-4C13-AB3D-0920E457C545}" sibTransId="{C87C52D0-BD5D-468D-B256-AE6C0E5ADCA2}"/>
    <dgm:cxn modelId="{9912ED71-A5F7-4C7F-8A12-C379CD988DD2}" type="presOf" srcId="{0B1466FB-32FE-4A2B-B2AD-653E3C7E2C82}" destId="{6FF48BEC-0980-4015-B9A2-810074CB6053}" srcOrd="0" destOrd="0" presId="urn:microsoft.com/office/officeart/2005/8/layout/vList2"/>
    <dgm:cxn modelId="{B635667D-420C-4538-B1B6-4124B78023A7}" type="presOf" srcId="{3875287A-478D-409C-BDFF-A3EDE99EF22C}" destId="{242E5792-2112-4DB6-80F4-D2121C3EFBF4}" srcOrd="0" destOrd="0" presId="urn:microsoft.com/office/officeart/2005/8/layout/vList2"/>
    <dgm:cxn modelId="{298E927F-E686-4451-A42D-6E71C500876A}" srcId="{C912EA4F-B295-41AC-9EE3-0A8C73409732}" destId="{3B6AEAD9-C838-4C83-99D2-8BE0394B955A}" srcOrd="4" destOrd="0" parTransId="{10258063-94AC-484A-A706-187A92B28F04}" sibTransId="{14C1D7B4-CD3B-4DF4-BF69-35FA11BA15B6}"/>
    <dgm:cxn modelId="{48E0D380-A30D-4766-8A5B-D5EBC80FEEF6}" srcId="{C912EA4F-B295-41AC-9EE3-0A8C73409732}" destId="{3875287A-478D-409C-BDFF-A3EDE99EF22C}" srcOrd="2" destOrd="0" parTransId="{F4EFE908-B1B8-400F-BD3F-EC6D1896C30E}" sibTransId="{9D4F337F-1A23-4595-BCD9-8EC3A51434B5}"/>
    <dgm:cxn modelId="{CB17809A-3423-4433-829B-C784B9A9738B}" type="presOf" srcId="{E7951AA2-11E1-475B-B8DD-7163B09B10F1}" destId="{D7FA6CBF-B3F0-4AF9-8C8B-86BA27EE4CA7}" srcOrd="0" destOrd="0" presId="urn:microsoft.com/office/officeart/2005/8/layout/vList2"/>
    <dgm:cxn modelId="{6B39D7C0-998E-4F40-B50E-643B2D1BF43B}" srcId="{C912EA4F-B295-41AC-9EE3-0A8C73409732}" destId="{E7951AA2-11E1-475B-B8DD-7163B09B10F1}" srcOrd="1" destOrd="0" parTransId="{3B17851B-6D5D-4ED5-8547-FF26A2A08EB4}" sibTransId="{836E9860-F17F-4A9E-A2A6-8E7461A46190}"/>
    <dgm:cxn modelId="{FD6AF0DC-AB36-47E2-AC29-B113BA2F5C16}" srcId="{C912EA4F-B295-41AC-9EE3-0A8C73409732}" destId="{CE489511-E070-490C-B44B-B7588A1AD4CC}" srcOrd="0" destOrd="0" parTransId="{ACF939A7-A43F-41E5-8050-46CFB9BE2C91}" sibTransId="{5CA79C81-067C-4237-9C9F-872A1F4F3323}"/>
    <dgm:cxn modelId="{113593E0-F53F-4139-B29B-5BD7AEBF7878}" type="presOf" srcId="{EBAA75B7-8B25-4C6D-9620-4EF669C087AF}" destId="{16B21550-45F2-49E7-B9B3-80230E315157}" srcOrd="0" destOrd="0" presId="urn:microsoft.com/office/officeart/2005/8/layout/vList2"/>
    <dgm:cxn modelId="{A11C0EBD-F957-46E8-A840-2A56679DECE3}" type="presParOf" srcId="{AE033277-0B72-4F63-8AEE-B73B9A234B70}" destId="{A81B70BD-4ECD-4BA1-9877-F36DD1C17807}" srcOrd="0" destOrd="0" presId="urn:microsoft.com/office/officeart/2005/8/layout/vList2"/>
    <dgm:cxn modelId="{FCEA9852-0565-431D-AB76-0567879C33EC}" type="presParOf" srcId="{AE033277-0B72-4F63-8AEE-B73B9A234B70}" destId="{4AF55D45-AE65-4508-8C72-557485F91757}" srcOrd="1" destOrd="0" presId="urn:microsoft.com/office/officeart/2005/8/layout/vList2"/>
    <dgm:cxn modelId="{BB8837D0-4649-4984-B82F-48D3603029E1}" type="presParOf" srcId="{AE033277-0B72-4F63-8AEE-B73B9A234B70}" destId="{D7FA6CBF-B3F0-4AF9-8C8B-86BA27EE4CA7}" srcOrd="2" destOrd="0" presId="urn:microsoft.com/office/officeart/2005/8/layout/vList2"/>
    <dgm:cxn modelId="{21F8BEC3-27DB-4F1D-935B-633292652780}" type="presParOf" srcId="{AE033277-0B72-4F63-8AEE-B73B9A234B70}" destId="{87AACC50-F99E-4B67-AAC4-11B705995B06}" srcOrd="3" destOrd="0" presId="urn:microsoft.com/office/officeart/2005/8/layout/vList2"/>
    <dgm:cxn modelId="{419FF434-8605-44A1-BF72-31D12CB88E78}" type="presParOf" srcId="{AE033277-0B72-4F63-8AEE-B73B9A234B70}" destId="{242E5792-2112-4DB6-80F4-D2121C3EFBF4}" srcOrd="4" destOrd="0" presId="urn:microsoft.com/office/officeart/2005/8/layout/vList2"/>
    <dgm:cxn modelId="{083FA576-8793-4EB7-A1E8-091AAB7C367F}" type="presParOf" srcId="{AE033277-0B72-4F63-8AEE-B73B9A234B70}" destId="{BDE48A43-5694-4975-BAC8-2830C7D2EFA3}" srcOrd="5" destOrd="0" presId="urn:microsoft.com/office/officeart/2005/8/layout/vList2"/>
    <dgm:cxn modelId="{92E32589-C3B0-4540-9970-BC6EC9391220}" type="presParOf" srcId="{AE033277-0B72-4F63-8AEE-B73B9A234B70}" destId="{6FF48BEC-0980-4015-B9A2-810074CB6053}" srcOrd="6" destOrd="0" presId="urn:microsoft.com/office/officeart/2005/8/layout/vList2"/>
    <dgm:cxn modelId="{466FC1BE-6D75-415D-B38A-8D45A1783746}" type="presParOf" srcId="{AE033277-0B72-4F63-8AEE-B73B9A234B70}" destId="{983DD0EC-4ED1-4655-9591-5766BEA18138}" srcOrd="7" destOrd="0" presId="urn:microsoft.com/office/officeart/2005/8/layout/vList2"/>
    <dgm:cxn modelId="{229A76F1-C8E0-4E73-AFF8-9252B687FB56}" type="presParOf" srcId="{AE033277-0B72-4F63-8AEE-B73B9A234B70}" destId="{A60525EE-E96E-4F22-80D2-CC120037836C}" srcOrd="8" destOrd="0" presId="urn:microsoft.com/office/officeart/2005/8/layout/vList2"/>
    <dgm:cxn modelId="{6C03ECB9-F50D-4E18-B2E0-8E2618CD1187}" type="presParOf" srcId="{AE033277-0B72-4F63-8AEE-B73B9A234B70}" destId="{3D86FDCE-6188-4427-8158-D2F439CEC77F}" srcOrd="9" destOrd="0" presId="urn:microsoft.com/office/officeart/2005/8/layout/vList2"/>
    <dgm:cxn modelId="{BF23C135-98AA-4147-83CA-0D5735564B75}" type="presParOf" srcId="{AE033277-0B72-4F63-8AEE-B73B9A234B70}" destId="{16B21550-45F2-49E7-B9B3-80230E31515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689377-3502-4689-BF75-B578CF609A3F}" type="doc">
      <dgm:prSet loTypeId="urn:microsoft.com/office/officeart/2008/layout/LinedList" loCatId="list" qsTypeId="urn:microsoft.com/office/officeart/2005/8/quickstyle/simple1#3" qsCatId="simple" csTypeId="urn:microsoft.com/office/officeart/2005/8/colors/accent1_2#3" csCatId="accent1"/>
      <dgm:spPr/>
      <dgm:t>
        <a:bodyPr/>
        <a:lstStyle/>
        <a:p>
          <a:endParaRPr lang="en-US"/>
        </a:p>
      </dgm:t>
    </dgm:pt>
    <dgm:pt modelId="{8281341A-E83A-419F-8EB8-924FA80CF368}">
      <dgm:prSet custT="1"/>
      <dgm:spPr/>
      <dgm:t>
        <a:bodyPr/>
        <a:lstStyle/>
        <a:p>
          <a:r>
            <a:rPr lang="en-US" sz="2000" b="1"/>
            <a:t>Heavy equipment and repeated wheel traffic</a:t>
          </a:r>
        </a:p>
      </dgm:t>
    </dgm:pt>
    <dgm:pt modelId="{61AEB87D-274C-4530-AE3A-1377640ECDE0}" type="parTrans" cxnId="{0C338B95-4DA3-495A-B2EF-80DAE7349012}">
      <dgm:prSet/>
      <dgm:spPr/>
      <dgm:t>
        <a:bodyPr/>
        <a:lstStyle/>
        <a:p>
          <a:endParaRPr lang="en-US"/>
        </a:p>
      </dgm:t>
    </dgm:pt>
    <dgm:pt modelId="{636E99B3-C1CB-4EEF-84E2-CB0100BC2806}" type="sibTrans" cxnId="{0C338B95-4DA3-495A-B2EF-80DAE7349012}">
      <dgm:prSet/>
      <dgm:spPr/>
      <dgm:t>
        <a:bodyPr/>
        <a:lstStyle/>
        <a:p>
          <a:endParaRPr lang="en-US"/>
        </a:p>
      </dgm:t>
    </dgm:pt>
    <dgm:pt modelId="{140CE73E-38FC-426B-A330-8C18E0BE1ACB}">
      <dgm:prSet/>
      <dgm:spPr/>
      <dgm:t>
        <a:bodyPr/>
        <a:lstStyle/>
        <a:p>
          <a:r>
            <a:rPr lang="en-US" sz="2000" b="1"/>
            <a:t>Working or driving on wet soil</a:t>
          </a:r>
        </a:p>
      </dgm:t>
    </dgm:pt>
    <dgm:pt modelId="{1C94D3E2-7C3E-46F7-8CF0-F5676F486E19}" type="parTrans" cxnId="{C9188DC7-D7F6-4247-826B-79E7A60522F8}">
      <dgm:prSet/>
      <dgm:spPr/>
      <dgm:t>
        <a:bodyPr/>
        <a:lstStyle/>
        <a:p>
          <a:endParaRPr lang="en-US"/>
        </a:p>
      </dgm:t>
    </dgm:pt>
    <dgm:pt modelId="{67EC1CA9-B6A2-4265-85D0-E74974C8AB45}" type="sibTrans" cxnId="{C9188DC7-D7F6-4247-826B-79E7A60522F8}">
      <dgm:prSet/>
      <dgm:spPr/>
      <dgm:t>
        <a:bodyPr/>
        <a:lstStyle/>
        <a:p>
          <a:endParaRPr lang="en-US"/>
        </a:p>
      </dgm:t>
    </dgm:pt>
    <dgm:pt modelId="{93BD1DAA-FA59-40BA-B387-63C563E78937}">
      <dgm:prSet/>
      <dgm:spPr/>
      <dgm:t>
        <a:bodyPr/>
        <a:lstStyle/>
        <a:p>
          <a:r>
            <a:rPr lang="en-US" sz="2000" b="1"/>
            <a:t>Repeated tillage at the same depth</a:t>
          </a:r>
        </a:p>
      </dgm:t>
    </dgm:pt>
    <dgm:pt modelId="{152110E9-846B-48E3-9D8A-78E74E14B15C}" type="parTrans" cxnId="{ABAD99DD-4217-44FE-83CE-058879EDCE09}">
      <dgm:prSet/>
      <dgm:spPr/>
      <dgm:t>
        <a:bodyPr/>
        <a:lstStyle/>
        <a:p>
          <a:endParaRPr lang="en-US"/>
        </a:p>
      </dgm:t>
    </dgm:pt>
    <dgm:pt modelId="{CC4AC530-0926-4BDC-B024-01EBAA12277C}" type="sibTrans" cxnId="{ABAD99DD-4217-44FE-83CE-058879EDCE09}">
      <dgm:prSet/>
      <dgm:spPr/>
      <dgm:t>
        <a:bodyPr/>
        <a:lstStyle/>
        <a:p>
          <a:endParaRPr lang="en-US"/>
        </a:p>
      </dgm:t>
    </dgm:pt>
    <dgm:pt modelId="{8E6F3E4D-0733-49F8-B950-AE60A3282866}">
      <dgm:prSet/>
      <dgm:spPr/>
      <dgm:t>
        <a:bodyPr/>
        <a:lstStyle/>
        <a:p>
          <a:r>
            <a:rPr lang="en-US" sz="2000" b="1"/>
            <a:t>Foot traffic and livestock pressure</a:t>
          </a:r>
        </a:p>
      </dgm:t>
    </dgm:pt>
    <dgm:pt modelId="{27D4AD4E-B52C-49A6-BEE2-4479A9CD3FED}" type="parTrans" cxnId="{DEC5E41F-5CD3-42DF-BC9A-D64CD5D2BC39}">
      <dgm:prSet/>
      <dgm:spPr/>
      <dgm:t>
        <a:bodyPr/>
        <a:lstStyle/>
        <a:p>
          <a:endParaRPr lang="en-US"/>
        </a:p>
      </dgm:t>
    </dgm:pt>
    <dgm:pt modelId="{02FFB82A-A9CA-4E4D-8101-C781C9659CCB}" type="sibTrans" cxnId="{DEC5E41F-5CD3-42DF-BC9A-D64CD5D2BC39}">
      <dgm:prSet/>
      <dgm:spPr/>
      <dgm:t>
        <a:bodyPr/>
        <a:lstStyle/>
        <a:p>
          <a:endParaRPr lang="en-US"/>
        </a:p>
      </dgm:t>
    </dgm:pt>
    <dgm:pt modelId="{09774023-6D14-4F99-AE1B-872581FBB411}">
      <dgm:prSet/>
      <dgm:spPr/>
      <dgm:t>
        <a:bodyPr/>
        <a:lstStyle/>
        <a:p>
          <a:r>
            <a:rPr lang="en-US" sz="2000" b="1"/>
            <a:t>Construction, grading, or other heavy loads</a:t>
          </a:r>
        </a:p>
      </dgm:t>
    </dgm:pt>
    <dgm:pt modelId="{DB853DB6-4854-4D74-B6D1-891134F26FDD}" type="parTrans" cxnId="{E47B07EC-40A8-4319-8798-D55205C03812}">
      <dgm:prSet/>
      <dgm:spPr/>
      <dgm:t>
        <a:bodyPr/>
        <a:lstStyle/>
        <a:p>
          <a:endParaRPr lang="en-US"/>
        </a:p>
      </dgm:t>
    </dgm:pt>
    <dgm:pt modelId="{871722FA-4E00-4791-A52D-B35D7384E5E9}" type="sibTrans" cxnId="{E47B07EC-40A8-4319-8798-D55205C03812}">
      <dgm:prSet/>
      <dgm:spPr/>
      <dgm:t>
        <a:bodyPr/>
        <a:lstStyle/>
        <a:p>
          <a:endParaRPr lang="en-US"/>
        </a:p>
      </dgm:t>
    </dgm:pt>
    <dgm:pt modelId="{AC7EC164-4868-43F4-862F-250DC93E7A32}" type="pres">
      <dgm:prSet presAssocID="{29689377-3502-4689-BF75-B578CF609A3F}" presName="vert0" presStyleCnt="0">
        <dgm:presLayoutVars>
          <dgm:dir/>
          <dgm:animOne val="branch"/>
          <dgm:animLvl val="lvl"/>
        </dgm:presLayoutVars>
      </dgm:prSet>
      <dgm:spPr/>
    </dgm:pt>
    <dgm:pt modelId="{1B568017-FDE1-43CA-8CF6-99C170DECD29}" type="pres">
      <dgm:prSet presAssocID="{8281341A-E83A-419F-8EB8-924FA80CF368}" presName="thickLine" presStyleLbl="alignNode1" presStyleIdx="0" presStyleCnt="5"/>
      <dgm:spPr/>
    </dgm:pt>
    <dgm:pt modelId="{28BEA1B1-20F5-4D92-A202-5D2174A5A696}" type="pres">
      <dgm:prSet presAssocID="{8281341A-E83A-419F-8EB8-924FA80CF368}" presName="horz1" presStyleCnt="0"/>
      <dgm:spPr/>
    </dgm:pt>
    <dgm:pt modelId="{1D865B1E-0896-4085-9C69-3382329B67FD}" type="pres">
      <dgm:prSet presAssocID="{8281341A-E83A-419F-8EB8-924FA80CF368}" presName="tx1" presStyleLbl="revTx" presStyleIdx="0" presStyleCnt="5"/>
      <dgm:spPr/>
    </dgm:pt>
    <dgm:pt modelId="{03A9A324-3AB6-417D-8696-7716D943557A}" type="pres">
      <dgm:prSet presAssocID="{8281341A-E83A-419F-8EB8-924FA80CF368}" presName="vert1" presStyleCnt="0"/>
      <dgm:spPr/>
    </dgm:pt>
    <dgm:pt modelId="{8D3BAAC0-B4D6-415A-A8B2-8F5DDB05E266}" type="pres">
      <dgm:prSet presAssocID="{140CE73E-38FC-426B-A330-8C18E0BE1ACB}" presName="thickLine" presStyleLbl="alignNode1" presStyleIdx="1" presStyleCnt="5"/>
      <dgm:spPr/>
    </dgm:pt>
    <dgm:pt modelId="{33B73044-2A90-457D-A4CC-02C2895C32DF}" type="pres">
      <dgm:prSet presAssocID="{140CE73E-38FC-426B-A330-8C18E0BE1ACB}" presName="horz1" presStyleCnt="0"/>
      <dgm:spPr/>
    </dgm:pt>
    <dgm:pt modelId="{6D2EAF80-2567-45F1-AFCA-ABF5B3008370}" type="pres">
      <dgm:prSet presAssocID="{140CE73E-38FC-426B-A330-8C18E0BE1ACB}" presName="tx1" presStyleLbl="revTx" presStyleIdx="1" presStyleCnt="5"/>
      <dgm:spPr/>
    </dgm:pt>
    <dgm:pt modelId="{996964A7-E577-4524-A55C-63907111197F}" type="pres">
      <dgm:prSet presAssocID="{140CE73E-38FC-426B-A330-8C18E0BE1ACB}" presName="vert1" presStyleCnt="0"/>
      <dgm:spPr/>
    </dgm:pt>
    <dgm:pt modelId="{B1D49187-9832-4C7F-8DBA-6585E6094CDD}" type="pres">
      <dgm:prSet presAssocID="{93BD1DAA-FA59-40BA-B387-63C563E78937}" presName="thickLine" presStyleLbl="alignNode1" presStyleIdx="2" presStyleCnt="5"/>
      <dgm:spPr/>
    </dgm:pt>
    <dgm:pt modelId="{0E8A16A6-134B-48B4-9849-7ACC7044395B}" type="pres">
      <dgm:prSet presAssocID="{93BD1DAA-FA59-40BA-B387-63C563E78937}" presName="horz1" presStyleCnt="0"/>
      <dgm:spPr/>
    </dgm:pt>
    <dgm:pt modelId="{02A4A47F-FA2A-4598-801A-C7C1FC64E66E}" type="pres">
      <dgm:prSet presAssocID="{93BD1DAA-FA59-40BA-B387-63C563E78937}" presName="tx1" presStyleLbl="revTx" presStyleIdx="2" presStyleCnt="5"/>
      <dgm:spPr/>
    </dgm:pt>
    <dgm:pt modelId="{D42CAAB4-5FE1-4E0D-933E-B562ADCEDF45}" type="pres">
      <dgm:prSet presAssocID="{93BD1DAA-FA59-40BA-B387-63C563E78937}" presName="vert1" presStyleCnt="0"/>
      <dgm:spPr/>
    </dgm:pt>
    <dgm:pt modelId="{1F40C7ED-61CF-488B-9672-596CD5A04562}" type="pres">
      <dgm:prSet presAssocID="{8E6F3E4D-0733-49F8-B950-AE60A3282866}" presName="thickLine" presStyleLbl="alignNode1" presStyleIdx="3" presStyleCnt="5"/>
      <dgm:spPr/>
    </dgm:pt>
    <dgm:pt modelId="{3960F75E-90F8-4954-8FD6-C41264DC0EFA}" type="pres">
      <dgm:prSet presAssocID="{8E6F3E4D-0733-49F8-B950-AE60A3282866}" presName="horz1" presStyleCnt="0"/>
      <dgm:spPr/>
    </dgm:pt>
    <dgm:pt modelId="{B2F2FFE0-6747-4046-838F-4118D47AD33D}" type="pres">
      <dgm:prSet presAssocID="{8E6F3E4D-0733-49F8-B950-AE60A3282866}" presName="tx1" presStyleLbl="revTx" presStyleIdx="3" presStyleCnt="5"/>
      <dgm:spPr/>
    </dgm:pt>
    <dgm:pt modelId="{D62DACAA-E0FD-4A24-8401-69ED83D39010}" type="pres">
      <dgm:prSet presAssocID="{8E6F3E4D-0733-49F8-B950-AE60A3282866}" presName="vert1" presStyleCnt="0"/>
      <dgm:spPr/>
    </dgm:pt>
    <dgm:pt modelId="{A2BC9955-A741-46E1-9C07-05BA3A35650B}" type="pres">
      <dgm:prSet presAssocID="{09774023-6D14-4F99-AE1B-872581FBB411}" presName="thickLine" presStyleLbl="alignNode1" presStyleIdx="4" presStyleCnt="5"/>
      <dgm:spPr/>
    </dgm:pt>
    <dgm:pt modelId="{01B991CB-BFB8-44D1-9BF7-5D5C27A4630D}" type="pres">
      <dgm:prSet presAssocID="{09774023-6D14-4F99-AE1B-872581FBB411}" presName="horz1" presStyleCnt="0"/>
      <dgm:spPr/>
    </dgm:pt>
    <dgm:pt modelId="{0A572C62-28E5-436C-B0B2-E30E7873EC65}" type="pres">
      <dgm:prSet presAssocID="{09774023-6D14-4F99-AE1B-872581FBB411}" presName="tx1" presStyleLbl="revTx" presStyleIdx="4" presStyleCnt="5"/>
      <dgm:spPr/>
    </dgm:pt>
    <dgm:pt modelId="{47195F4B-E430-4C07-8655-C170E87686BC}" type="pres">
      <dgm:prSet presAssocID="{09774023-6D14-4F99-AE1B-872581FBB411}" presName="vert1" presStyleCnt="0"/>
      <dgm:spPr/>
    </dgm:pt>
  </dgm:ptLst>
  <dgm:cxnLst>
    <dgm:cxn modelId="{DEC5E41F-5CD3-42DF-BC9A-D64CD5D2BC39}" srcId="{29689377-3502-4689-BF75-B578CF609A3F}" destId="{8E6F3E4D-0733-49F8-B950-AE60A3282866}" srcOrd="3" destOrd="0" parTransId="{27D4AD4E-B52C-49A6-BEE2-4479A9CD3FED}" sibTransId="{02FFB82A-A9CA-4E4D-8101-C781C9659CCB}"/>
    <dgm:cxn modelId="{FC6A0A28-ABED-4D0B-87C3-60A976EE550E}" type="presOf" srcId="{09774023-6D14-4F99-AE1B-872581FBB411}" destId="{0A572C62-28E5-436C-B0B2-E30E7873EC65}" srcOrd="0" destOrd="0" presId="urn:microsoft.com/office/officeart/2008/layout/LinedList"/>
    <dgm:cxn modelId="{44ECBD32-1C60-4300-8106-C85834C4840E}" type="presOf" srcId="{140CE73E-38FC-426B-A330-8C18E0BE1ACB}" destId="{6D2EAF80-2567-45F1-AFCA-ABF5B3008370}" srcOrd="0" destOrd="0" presId="urn:microsoft.com/office/officeart/2008/layout/LinedList"/>
    <dgm:cxn modelId="{7751465C-0B7B-4795-8EA3-25E61C51CB15}" type="presOf" srcId="{8281341A-E83A-419F-8EB8-924FA80CF368}" destId="{1D865B1E-0896-4085-9C69-3382329B67FD}" srcOrd="0" destOrd="0" presId="urn:microsoft.com/office/officeart/2008/layout/LinedList"/>
    <dgm:cxn modelId="{1EFBCB70-3A1B-4D50-96C4-E535C2A9FE89}" type="presOf" srcId="{29689377-3502-4689-BF75-B578CF609A3F}" destId="{AC7EC164-4868-43F4-862F-250DC93E7A32}" srcOrd="0" destOrd="0" presId="urn:microsoft.com/office/officeart/2008/layout/LinedList"/>
    <dgm:cxn modelId="{51193956-710A-447A-8A3A-18B22BBC0D4C}" type="presOf" srcId="{93BD1DAA-FA59-40BA-B387-63C563E78937}" destId="{02A4A47F-FA2A-4598-801A-C7C1FC64E66E}" srcOrd="0" destOrd="0" presId="urn:microsoft.com/office/officeart/2008/layout/LinedList"/>
    <dgm:cxn modelId="{0C338B95-4DA3-495A-B2EF-80DAE7349012}" srcId="{29689377-3502-4689-BF75-B578CF609A3F}" destId="{8281341A-E83A-419F-8EB8-924FA80CF368}" srcOrd="0" destOrd="0" parTransId="{61AEB87D-274C-4530-AE3A-1377640ECDE0}" sibTransId="{636E99B3-C1CB-4EEF-84E2-CB0100BC2806}"/>
    <dgm:cxn modelId="{C9188DC7-D7F6-4247-826B-79E7A60522F8}" srcId="{29689377-3502-4689-BF75-B578CF609A3F}" destId="{140CE73E-38FC-426B-A330-8C18E0BE1ACB}" srcOrd="1" destOrd="0" parTransId="{1C94D3E2-7C3E-46F7-8CF0-F5676F486E19}" sibTransId="{67EC1CA9-B6A2-4265-85D0-E74974C8AB45}"/>
    <dgm:cxn modelId="{79C263D8-1915-476C-B8D1-050ED5851802}" type="presOf" srcId="{8E6F3E4D-0733-49F8-B950-AE60A3282866}" destId="{B2F2FFE0-6747-4046-838F-4118D47AD33D}" srcOrd="0" destOrd="0" presId="urn:microsoft.com/office/officeart/2008/layout/LinedList"/>
    <dgm:cxn modelId="{ABAD99DD-4217-44FE-83CE-058879EDCE09}" srcId="{29689377-3502-4689-BF75-B578CF609A3F}" destId="{93BD1DAA-FA59-40BA-B387-63C563E78937}" srcOrd="2" destOrd="0" parTransId="{152110E9-846B-48E3-9D8A-78E74E14B15C}" sibTransId="{CC4AC530-0926-4BDC-B024-01EBAA12277C}"/>
    <dgm:cxn modelId="{E47B07EC-40A8-4319-8798-D55205C03812}" srcId="{29689377-3502-4689-BF75-B578CF609A3F}" destId="{09774023-6D14-4F99-AE1B-872581FBB411}" srcOrd="4" destOrd="0" parTransId="{DB853DB6-4854-4D74-B6D1-891134F26FDD}" sibTransId="{871722FA-4E00-4791-A52D-B35D7384E5E9}"/>
    <dgm:cxn modelId="{58285A25-14F2-4465-8930-E8AD058A7972}" type="presParOf" srcId="{AC7EC164-4868-43F4-862F-250DC93E7A32}" destId="{1B568017-FDE1-43CA-8CF6-99C170DECD29}" srcOrd="0" destOrd="0" presId="urn:microsoft.com/office/officeart/2008/layout/LinedList"/>
    <dgm:cxn modelId="{7CF80E16-B1D1-4A0F-8934-E6376547CEAB}" type="presParOf" srcId="{AC7EC164-4868-43F4-862F-250DC93E7A32}" destId="{28BEA1B1-20F5-4D92-A202-5D2174A5A696}" srcOrd="1" destOrd="0" presId="urn:microsoft.com/office/officeart/2008/layout/LinedList"/>
    <dgm:cxn modelId="{0DB056AA-5DD4-47F4-A6C4-C18A352AC72E}" type="presParOf" srcId="{28BEA1B1-20F5-4D92-A202-5D2174A5A696}" destId="{1D865B1E-0896-4085-9C69-3382329B67FD}" srcOrd="0" destOrd="0" presId="urn:microsoft.com/office/officeart/2008/layout/LinedList"/>
    <dgm:cxn modelId="{94B22A38-D00A-407D-915C-C61640FF635C}" type="presParOf" srcId="{28BEA1B1-20F5-4D92-A202-5D2174A5A696}" destId="{03A9A324-3AB6-417D-8696-7716D943557A}" srcOrd="1" destOrd="0" presId="urn:microsoft.com/office/officeart/2008/layout/LinedList"/>
    <dgm:cxn modelId="{A13B6D98-1F95-47D0-853A-4DC3964F5749}" type="presParOf" srcId="{AC7EC164-4868-43F4-862F-250DC93E7A32}" destId="{8D3BAAC0-B4D6-415A-A8B2-8F5DDB05E266}" srcOrd="2" destOrd="0" presId="urn:microsoft.com/office/officeart/2008/layout/LinedList"/>
    <dgm:cxn modelId="{1BABB486-0A5C-464E-8AF7-EAC4B6A7CF26}" type="presParOf" srcId="{AC7EC164-4868-43F4-862F-250DC93E7A32}" destId="{33B73044-2A90-457D-A4CC-02C2895C32DF}" srcOrd="3" destOrd="0" presId="urn:microsoft.com/office/officeart/2008/layout/LinedList"/>
    <dgm:cxn modelId="{626EC452-EF3B-4819-ACAE-A982FF27C8BC}" type="presParOf" srcId="{33B73044-2A90-457D-A4CC-02C2895C32DF}" destId="{6D2EAF80-2567-45F1-AFCA-ABF5B3008370}" srcOrd="0" destOrd="0" presId="urn:microsoft.com/office/officeart/2008/layout/LinedList"/>
    <dgm:cxn modelId="{02567707-3CF3-406C-BF3A-75FA53544F15}" type="presParOf" srcId="{33B73044-2A90-457D-A4CC-02C2895C32DF}" destId="{996964A7-E577-4524-A55C-63907111197F}" srcOrd="1" destOrd="0" presId="urn:microsoft.com/office/officeart/2008/layout/LinedList"/>
    <dgm:cxn modelId="{B5C04CC4-E9B2-4C86-A93D-BEDD14FA5FFE}" type="presParOf" srcId="{AC7EC164-4868-43F4-862F-250DC93E7A32}" destId="{B1D49187-9832-4C7F-8DBA-6585E6094CDD}" srcOrd="4" destOrd="0" presId="urn:microsoft.com/office/officeart/2008/layout/LinedList"/>
    <dgm:cxn modelId="{CF124520-ED16-4625-9870-3403F63E7D39}" type="presParOf" srcId="{AC7EC164-4868-43F4-862F-250DC93E7A32}" destId="{0E8A16A6-134B-48B4-9849-7ACC7044395B}" srcOrd="5" destOrd="0" presId="urn:microsoft.com/office/officeart/2008/layout/LinedList"/>
    <dgm:cxn modelId="{C0F790DF-8DED-49E8-BF49-8614725C214C}" type="presParOf" srcId="{0E8A16A6-134B-48B4-9849-7ACC7044395B}" destId="{02A4A47F-FA2A-4598-801A-C7C1FC64E66E}" srcOrd="0" destOrd="0" presId="urn:microsoft.com/office/officeart/2008/layout/LinedList"/>
    <dgm:cxn modelId="{31D2B5A2-DD6E-4732-9EEB-37DD6A6A702F}" type="presParOf" srcId="{0E8A16A6-134B-48B4-9849-7ACC7044395B}" destId="{D42CAAB4-5FE1-4E0D-933E-B562ADCEDF45}" srcOrd="1" destOrd="0" presId="urn:microsoft.com/office/officeart/2008/layout/LinedList"/>
    <dgm:cxn modelId="{4531D008-834C-422B-92B9-0DBBE26E4786}" type="presParOf" srcId="{AC7EC164-4868-43F4-862F-250DC93E7A32}" destId="{1F40C7ED-61CF-488B-9672-596CD5A04562}" srcOrd="6" destOrd="0" presId="urn:microsoft.com/office/officeart/2008/layout/LinedList"/>
    <dgm:cxn modelId="{5479B696-5440-47E6-A52D-7510DF80476D}" type="presParOf" srcId="{AC7EC164-4868-43F4-862F-250DC93E7A32}" destId="{3960F75E-90F8-4954-8FD6-C41264DC0EFA}" srcOrd="7" destOrd="0" presId="urn:microsoft.com/office/officeart/2008/layout/LinedList"/>
    <dgm:cxn modelId="{9EC75999-23B9-4B21-B682-60A20B55CCC1}" type="presParOf" srcId="{3960F75E-90F8-4954-8FD6-C41264DC0EFA}" destId="{B2F2FFE0-6747-4046-838F-4118D47AD33D}" srcOrd="0" destOrd="0" presId="urn:microsoft.com/office/officeart/2008/layout/LinedList"/>
    <dgm:cxn modelId="{421AB6EC-CECB-4FE6-83A2-02159E8042EF}" type="presParOf" srcId="{3960F75E-90F8-4954-8FD6-C41264DC0EFA}" destId="{D62DACAA-E0FD-4A24-8401-69ED83D39010}" srcOrd="1" destOrd="0" presId="urn:microsoft.com/office/officeart/2008/layout/LinedList"/>
    <dgm:cxn modelId="{A80621CE-2805-44DE-8CC8-B9303510382B}" type="presParOf" srcId="{AC7EC164-4868-43F4-862F-250DC93E7A32}" destId="{A2BC9955-A741-46E1-9C07-05BA3A35650B}" srcOrd="8" destOrd="0" presId="urn:microsoft.com/office/officeart/2008/layout/LinedList"/>
    <dgm:cxn modelId="{60A2A76B-BAA0-46AE-9427-849716259ACC}" type="presParOf" srcId="{AC7EC164-4868-43F4-862F-250DC93E7A32}" destId="{01B991CB-BFB8-44D1-9BF7-5D5C27A4630D}" srcOrd="9" destOrd="0" presId="urn:microsoft.com/office/officeart/2008/layout/LinedList"/>
    <dgm:cxn modelId="{A6586E62-9BE9-47E1-8C79-3C733C7CBD02}" type="presParOf" srcId="{01B991CB-BFB8-44D1-9BF7-5D5C27A4630D}" destId="{0A572C62-28E5-436C-B0B2-E30E7873EC65}" srcOrd="0" destOrd="0" presId="urn:microsoft.com/office/officeart/2008/layout/LinedList"/>
    <dgm:cxn modelId="{4204C204-3B0D-4625-A09D-FD0BB533907D}" type="presParOf" srcId="{01B991CB-BFB8-44D1-9BF7-5D5C27A4630D}" destId="{47195F4B-E430-4C07-8655-C170E87686B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8863ED-E6F8-440B-9A19-E327FCA5C7C2}" type="doc">
      <dgm:prSet loTypeId="urn:microsoft.com/office/officeart/2018/2/layout/IconVerticalSolidList" loCatId="icon" qsTypeId="urn:microsoft.com/office/officeart/2005/8/quickstyle/simple1#45" qsCatId="simple" csTypeId="urn:microsoft.com/office/officeart/2005/8/colors/accent1_2#40" csCatId="accent1" phldr="1"/>
      <dgm:spPr/>
      <dgm:t>
        <a:bodyPr/>
        <a:lstStyle/>
        <a:p>
          <a:endParaRPr lang="en-US"/>
        </a:p>
      </dgm:t>
    </dgm:pt>
    <dgm:pt modelId="{E0D9980F-8250-42B5-BA02-D2F541FDD70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/>
            <a:t>Lower yields or uneven crop growth</a:t>
          </a:r>
          <a:endParaRPr lang="en-US" sz="2000"/>
        </a:p>
      </dgm:t>
    </dgm:pt>
    <dgm:pt modelId="{484F68E4-5D8F-4432-AF23-2E2DF3AEBF1A}" type="parTrans" cxnId="{C4A49893-68D7-4098-B4EE-2C721D70A47B}">
      <dgm:prSet/>
      <dgm:spPr/>
      <dgm:t>
        <a:bodyPr/>
        <a:lstStyle/>
        <a:p>
          <a:endParaRPr lang="en-US"/>
        </a:p>
      </dgm:t>
    </dgm:pt>
    <dgm:pt modelId="{542300BF-F572-4256-9529-D912F1E71D23}" type="sibTrans" cxnId="{C4A49893-68D7-4098-B4EE-2C721D70A47B}">
      <dgm:prSet/>
      <dgm:spPr/>
      <dgm:t>
        <a:bodyPr/>
        <a:lstStyle/>
        <a:p>
          <a:endParaRPr lang="en-US"/>
        </a:p>
      </dgm:t>
    </dgm:pt>
    <dgm:pt modelId="{D9235A61-F7D5-4B29-9817-A139B9F96A5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/>
            <a:t>Less efficient use of irrigation water</a:t>
          </a:r>
          <a:endParaRPr lang="en-US" sz="2000"/>
        </a:p>
      </dgm:t>
    </dgm:pt>
    <dgm:pt modelId="{CC15081D-47F1-4A57-9348-729BC9A2B5FD}" type="parTrans" cxnId="{CFAB1E15-087E-4100-BEF5-ADEAB57DDA00}">
      <dgm:prSet/>
      <dgm:spPr/>
      <dgm:t>
        <a:bodyPr/>
        <a:lstStyle/>
        <a:p>
          <a:endParaRPr lang="en-US"/>
        </a:p>
      </dgm:t>
    </dgm:pt>
    <dgm:pt modelId="{17F0CFBB-A61B-445E-AAAE-D96BBA678706}" type="sibTrans" cxnId="{CFAB1E15-087E-4100-BEF5-ADEAB57DDA00}">
      <dgm:prSet/>
      <dgm:spPr/>
      <dgm:t>
        <a:bodyPr/>
        <a:lstStyle/>
        <a:p>
          <a:endParaRPr lang="en-US"/>
        </a:p>
      </dgm:t>
    </dgm:pt>
    <dgm:pt modelId="{D832AD1E-AB52-40D0-941A-0DC3FBFA961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/>
            <a:t>More runoff/erosion and potential loss of inputs</a:t>
          </a:r>
          <a:endParaRPr lang="en-US" sz="2000"/>
        </a:p>
      </dgm:t>
    </dgm:pt>
    <dgm:pt modelId="{25C8EEA2-7353-4632-B840-1920FBC12B44}" type="parTrans" cxnId="{DDFECA56-EC7B-4D35-9D7A-528DC8F972E6}">
      <dgm:prSet/>
      <dgm:spPr/>
      <dgm:t>
        <a:bodyPr/>
        <a:lstStyle/>
        <a:p>
          <a:endParaRPr lang="en-US"/>
        </a:p>
      </dgm:t>
    </dgm:pt>
    <dgm:pt modelId="{30EEB382-B550-48F5-A969-FE5B2ACFE014}" type="sibTrans" cxnId="{DDFECA56-EC7B-4D35-9D7A-528DC8F972E6}">
      <dgm:prSet/>
      <dgm:spPr/>
      <dgm:t>
        <a:bodyPr/>
        <a:lstStyle/>
        <a:p>
          <a:endParaRPr lang="en-US"/>
        </a:p>
      </dgm:t>
    </dgm:pt>
    <dgm:pt modelId="{064A3EB8-D2C2-4424-B8A5-21A3AA90059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/>
            <a:t>Extra labor, fuel, and equipment passes to correct the problem</a:t>
          </a:r>
          <a:endParaRPr lang="en-US" sz="2000"/>
        </a:p>
      </dgm:t>
    </dgm:pt>
    <dgm:pt modelId="{335091CD-F39A-4A1E-8ACE-9C9ACD5E2B25}" type="parTrans" cxnId="{089B5275-97DC-4EEA-A141-056294A5B1BD}">
      <dgm:prSet/>
      <dgm:spPr/>
      <dgm:t>
        <a:bodyPr/>
        <a:lstStyle/>
        <a:p>
          <a:endParaRPr lang="en-US"/>
        </a:p>
      </dgm:t>
    </dgm:pt>
    <dgm:pt modelId="{14B37081-3012-4B94-AF01-581F976A2FCC}" type="sibTrans" cxnId="{089B5275-97DC-4EEA-A141-056294A5B1BD}">
      <dgm:prSet/>
      <dgm:spPr/>
      <dgm:t>
        <a:bodyPr/>
        <a:lstStyle/>
        <a:p>
          <a:endParaRPr lang="en-US"/>
        </a:p>
      </dgm:t>
    </dgm:pt>
    <dgm:pt modelId="{74EBE50D-445D-4374-8DB0-688FE541B53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/>
            <a:t>Mechanical remediation can be costly and may not restore soil structure long-term</a:t>
          </a:r>
          <a:endParaRPr lang="en-US" sz="2000"/>
        </a:p>
      </dgm:t>
    </dgm:pt>
    <dgm:pt modelId="{37743B6E-5293-4617-A564-26806DC60D6B}" type="parTrans" cxnId="{B5E30549-7170-4A0B-9D38-7F66DFC6D516}">
      <dgm:prSet/>
      <dgm:spPr/>
      <dgm:t>
        <a:bodyPr/>
        <a:lstStyle/>
        <a:p>
          <a:endParaRPr lang="en-US"/>
        </a:p>
      </dgm:t>
    </dgm:pt>
    <dgm:pt modelId="{9E0E1241-C2B3-4472-B989-EB593EA90ABB}" type="sibTrans" cxnId="{B5E30549-7170-4A0B-9D38-7F66DFC6D516}">
      <dgm:prSet/>
      <dgm:spPr/>
      <dgm:t>
        <a:bodyPr/>
        <a:lstStyle/>
        <a:p>
          <a:endParaRPr lang="en-US"/>
        </a:p>
      </dgm:t>
    </dgm:pt>
    <dgm:pt modelId="{92297BA3-9EDA-4D6E-B279-65F00FA9E15A}" type="pres">
      <dgm:prSet presAssocID="{628863ED-E6F8-440B-9A19-E327FCA5C7C2}" presName="root" presStyleCnt="0">
        <dgm:presLayoutVars>
          <dgm:dir/>
          <dgm:resizeHandles val="exact"/>
        </dgm:presLayoutVars>
      </dgm:prSet>
      <dgm:spPr/>
    </dgm:pt>
    <dgm:pt modelId="{EEE1DA69-6B98-4664-BF06-21EB17BB8AA7}" type="pres">
      <dgm:prSet presAssocID="{E0D9980F-8250-42B5-BA02-D2F541FDD704}" presName="compNode" presStyleCnt="0"/>
      <dgm:spPr/>
    </dgm:pt>
    <dgm:pt modelId="{AC87FAFB-F7BB-4C8A-974A-7C9343A0C895}" type="pres">
      <dgm:prSet presAssocID="{E0D9980F-8250-42B5-BA02-D2F541FDD704}" presName="bgRect" presStyleLbl="bgShp" presStyleIdx="0" presStyleCnt="5"/>
      <dgm:spPr/>
    </dgm:pt>
    <dgm:pt modelId="{7F7FC585-4207-40BB-AED7-76786ED138FA}" type="pres">
      <dgm:prSet presAssocID="{E0D9980F-8250-42B5-BA02-D2F541FDD704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2234E2CA-E081-4FEB-A220-B14F42C6EF2C}" type="pres">
      <dgm:prSet presAssocID="{E0D9980F-8250-42B5-BA02-D2F541FDD704}" presName="spaceRect" presStyleCnt="0"/>
      <dgm:spPr/>
    </dgm:pt>
    <dgm:pt modelId="{0E5D9D5E-337C-4A29-84F7-2390E8649B7D}" type="pres">
      <dgm:prSet presAssocID="{E0D9980F-8250-42B5-BA02-D2F541FDD704}" presName="parTx" presStyleLbl="revTx" presStyleIdx="0" presStyleCnt="5">
        <dgm:presLayoutVars>
          <dgm:chMax val="0"/>
          <dgm:chPref val="0"/>
        </dgm:presLayoutVars>
      </dgm:prSet>
      <dgm:spPr/>
    </dgm:pt>
    <dgm:pt modelId="{A12BE443-C9B3-4734-AC0C-7C6C207FA3D9}" type="pres">
      <dgm:prSet presAssocID="{542300BF-F572-4256-9529-D912F1E71D23}" presName="sibTrans" presStyleCnt="0"/>
      <dgm:spPr/>
    </dgm:pt>
    <dgm:pt modelId="{83C87F19-7E9F-4C5F-BBC7-1E736EDB2136}" type="pres">
      <dgm:prSet presAssocID="{D9235A61-F7D5-4B29-9817-A139B9F96A51}" presName="compNode" presStyleCnt="0"/>
      <dgm:spPr/>
    </dgm:pt>
    <dgm:pt modelId="{22E8B260-6B3F-4D49-A9A1-CD32F2FE92DA}" type="pres">
      <dgm:prSet presAssocID="{D9235A61-F7D5-4B29-9817-A139B9F96A51}" presName="bgRect" presStyleLbl="bgShp" presStyleIdx="1" presStyleCnt="5"/>
      <dgm:spPr/>
    </dgm:pt>
    <dgm:pt modelId="{E209EC97-89C7-4716-9230-5980CFF3D879}" type="pres">
      <dgm:prSet presAssocID="{D9235A61-F7D5-4B29-9817-A139B9F96A51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5AE8D9FA-859D-414E-952D-E0975CC840A1}" type="pres">
      <dgm:prSet presAssocID="{D9235A61-F7D5-4B29-9817-A139B9F96A51}" presName="spaceRect" presStyleCnt="0"/>
      <dgm:spPr/>
    </dgm:pt>
    <dgm:pt modelId="{192BF8CB-990F-44C1-8462-833909D8701E}" type="pres">
      <dgm:prSet presAssocID="{D9235A61-F7D5-4B29-9817-A139B9F96A51}" presName="parTx" presStyleLbl="revTx" presStyleIdx="1" presStyleCnt="5">
        <dgm:presLayoutVars>
          <dgm:chMax val="0"/>
          <dgm:chPref val="0"/>
        </dgm:presLayoutVars>
      </dgm:prSet>
      <dgm:spPr/>
    </dgm:pt>
    <dgm:pt modelId="{CD93595E-189B-4891-BB5B-F540C0827BB2}" type="pres">
      <dgm:prSet presAssocID="{17F0CFBB-A61B-445E-AAAE-D96BBA678706}" presName="sibTrans" presStyleCnt="0"/>
      <dgm:spPr/>
    </dgm:pt>
    <dgm:pt modelId="{A8059C6F-C4C2-407C-B202-CF1A688A4183}" type="pres">
      <dgm:prSet presAssocID="{D832AD1E-AB52-40D0-941A-0DC3FBFA9618}" presName="compNode" presStyleCnt="0"/>
      <dgm:spPr/>
    </dgm:pt>
    <dgm:pt modelId="{1DF61538-D327-4041-941C-8FA943489523}" type="pres">
      <dgm:prSet presAssocID="{D832AD1E-AB52-40D0-941A-0DC3FBFA9618}" presName="bgRect" presStyleLbl="bgShp" presStyleIdx="2" presStyleCnt="5"/>
      <dgm:spPr/>
    </dgm:pt>
    <dgm:pt modelId="{EC0E0DFC-AE3F-4B4B-B7E1-DE5C1531B1A7}" type="pres">
      <dgm:prSet presAssocID="{D832AD1E-AB52-40D0-941A-0DC3FBFA9618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17CCEB76-25D3-4B63-90CD-059B19B7C981}" type="pres">
      <dgm:prSet presAssocID="{D832AD1E-AB52-40D0-941A-0DC3FBFA9618}" presName="spaceRect" presStyleCnt="0"/>
      <dgm:spPr/>
    </dgm:pt>
    <dgm:pt modelId="{FD81F719-D31E-4D5E-A3A1-4170F72D1785}" type="pres">
      <dgm:prSet presAssocID="{D832AD1E-AB52-40D0-941A-0DC3FBFA9618}" presName="parTx" presStyleLbl="revTx" presStyleIdx="2" presStyleCnt="5">
        <dgm:presLayoutVars>
          <dgm:chMax val="0"/>
          <dgm:chPref val="0"/>
        </dgm:presLayoutVars>
      </dgm:prSet>
      <dgm:spPr/>
    </dgm:pt>
    <dgm:pt modelId="{40178C7E-B7BA-4036-A1E0-9ADF946B1B35}" type="pres">
      <dgm:prSet presAssocID="{30EEB382-B550-48F5-A969-FE5B2ACFE014}" presName="sibTrans" presStyleCnt="0"/>
      <dgm:spPr/>
    </dgm:pt>
    <dgm:pt modelId="{76A8CA5A-F8DA-4248-8FC4-E8417B058F37}" type="pres">
      <dgm:prSet presAssocID="{064A3EB8-D2C2-4424-B8A5-21A3AA90059D}" presName="compNode" presStyleCnt="0"/>
      <dgm:spPr/>
    </dgm:pt>
    <dgm:pt modelId="{AFA7BA72-D540-4B1F-B855-152E37B007D6}" type="pres">
      <dgm:prSet presAssocID="{064A3EB8-D2C2-4424-B8A5-21A3AA90059D}" presName="bgRect" presStyleLbl="bgShp" presStyleIdx="3" presStyleCnt="5"/>
      <dgm:spPr/>
    </dgm:pt>
    <dgm:pt modelId="{460371AB-7B55-4049-AF8E-4E8D63C1068B}" type="pres">
      <dgm:prSet presAssocID="{064A3EB8-D2C2-4424-B8A5-21A3AA90059D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62F94758-C6B9-429D-B44E-8950F9BA862F}" type="pres">
      <dgm:prSet presAssocID="{064A3EB8-D2C2-4424-B8A5-21A3AA90059D}" presName="spaceRect" presStyleCnt="0"/>
      <dgm:spPr/>
    </dgm:pt>
    <dgm:pt modelId="{CAB82963-381F-487D-89DC-6EDB2042DA7C}" type="pres">
      <dgm:prSet presAssocID="{064A3EB8-D2C2-4424-B8A5-21A3AA90059D}" presName="parTx" presStyleLbl="revTx" presStyleIdx="3" presStyleCnt="5">
        <dgm:presLayoutVars>
          <dgm:chMax val="0"/>
          <dgm:chPref val="0"/>
        </dgm:presLayoutVars>
      </dgm:prSet>
      <dgm:spPr/>
    </dgm:pt>
    <dgm:pt modelId="{0B246989-3E77-4A91-B296-0954F16BBCA3}" type="pres">
      <dgm:prSet presAssocID="{14B37081-3012-4B94-AF01-581F976A2FCC}" presName="sibTrans" presStyleCnt="0"/>
      <dgm:spPr/>
    </dgm:pt>
    <dgm:pt modelId="{62F068FF-BD76-40B0-B95C-AF84E869BF3D}" type="pres">
      <dgm:prSet presAssocID="{74EBE50D-445D-4374-8DB0-688FE541B53A}" presName="compNode" presStyleCnt="0"/>
      <dgm:spPr/>
    </dgm:pt>
    <dgm:pt modelId="{BE5F9BFD-263E-4ED3-AB72-FCD6AE37C911}" type="pres">
      <dgm:prSet presAssocID="{74EBE50D-445D-4374-8DB0-688FE541B53A}" presName="bgRect" presStyleLbl="bgShp" presStyleIdx="4" presStyleCnt="5"/>
      <dgm:spPr/>
    </dgm:pt>
    <dgm:pt modelId="{37FB8D0F-312B-4F65-A6F3-50CA908537A1}" type="pres">
      <dgm:prSet presAssocID="{74EBE50D-445D-4374-8DB0-688FE541B53A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xcavator"/>
        </a:ext>
      </dgm:extLst>
    </dgm:pt>
    <dgm:pt modelId="{0D2E9001-FEE4-4020-AB7F-790E6E7F4DDF}" type="pres">
      <dgm:prSet presAssocID="{74EBE50D-445D-4374-8DB0-688FE541B53A}" presName="spaceRect" presStyleCnt="0"/>
      <dgm:spPr/>
    </dgm:pt>
    <dgm:pt modelId="{DEEE1DCD-D5AA-4010-80BA-B8D4B73DEF0B}" type="pres">
      <dgm:prSet presAssocID="{74EBE50D-445D-4374-8DB0-688FE541B53A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CFAB1E15-087E-4100-BEF5-ADEAB57DDA00}" srcId="{628863ED-E6F8-440B-9A19-E327FCA5C7C2}" destId="{D9235A61-F7D5-4B29-9817-A139B9F96A51}" srcOrd="1" destOrd="0" parTransId="{CC15081D-47F1-4A57-9348-729BC9A2B5FD}" sibTransId="{17F0CFBB-A61B-445E-AAAE-D96BBA678706}"/>
    <dgm:cxn modelId="{B5E30549-7170-4A0B-9D38-7F66DFC6D516}" srcId="{628863ED-E6F8-440B-9A19-E327FCA5C7C2}" destId="{74EBE50D-445D-4374-8DB0-688FE541B53A}" srcOrd="4" destOrd="0" parTransId="{37743B6E-5293-4617-A564-26806DC60D6B}" sibTransId="{9E0E1241-C2B3-4472-B989-EB593EA90ABB}"/>
    <dgm:cxn modelId="{7686B46C-2B2F-42AB-B81F-21B640B5F3A6}" type="presOf" srcId="{628863ED-E6F8-440B-9A19-E327FCA5C7C2}" destId="{92297BA3-9EDA-4D6E-B279-65F00FA9E15A}" srcOrd="0" destOrd="0" presId="urn:microsoft.com/office/officeart/2018/2/layout/IconVerticalSolidList"/>
    <dgm:cxn modelId="{089B5275-97DC-4EEA-A141-056294A5B1BD}" srcId="{628863ED-E6F8-440B-9A19-E327FCA5C7C2}" destId="{064A3EB8-D2C2-4424-B8A5-21A3AA90059D}" srcOrd="3" destOrd="0" parTransId="{335091CD-F39A-4A1E-8ACE-9C9ACD5E2B25}" sibTransId="{14B37081-3012-4B94-AF01-581F976A2FCC}"/>
    <dgm:cxn modelId="{DDFECA56-EC7B-4D35-9D7A-528DC8F972E6}" srcId="{628863ED-E6F8-440B-9A19-E327FCA5C7C2}" destId="{D832AD1E-AB52-40D0-941A-0DC3FBFA9618}" srcOrd="2" destOrd="0" parTransId="{25C8EEA2-7353-4632-B840-1920FBC12B44}" sibTransId="{30EEB382-B550-48F5-A969-FE5B2ACFE014}"/>
    <dgm:cxn modelId="{5E53CF7F-511A-4328-87D6-E3B7917592AC}" type="presOf" srcId="{D832AD1E-AB52-40D0-941A-0DC3FBFA9618}" destId="{FD81F719-D31E-4D5E-A3A1-4170F72D1785}" srcOrd="0" destOrd="0" presId="urn:microsoft.com/office/officeart/2018/2/layout/IconVerticalSolidList"/>
    <dgm:cxn modelId="{27590E83-9490-4592-A786-8E12F3E032AE}" type="presOf" srcId="{E0D9980F-8250-42B5-BA02-D2F541FDD704}" destId="{0E5D9D5E-337C-4A29-84F7-2390E8649B7D}" srcOrd="0" destOrd="0" presId="urn:microsoft.com/office/officeart/2018/2/layout/IconVerticalSolidList"/>
    <dgm:cxn modelId="{C4A49893-68D7-4098-B4EE-2C721D70A47B}" srcId="{628863ED-E6F8-440B-9A19-E327FCA5C7C2}" destId="{E0D9980F-8250-42B5-BA02-D2F541FDD704}" srcOrd="0" destOrd="0" parTransId="{484F68E4-5D8F-4432-AF23-2E2DF3AEBF1A}" sibTransId="{542300BF-F572-4256-9529-D912F1E71D23}"/>
    <dgm:cxn modelId="{8AE3E99C-EF92-4DCC-88D7-C4D9C7354355}" type="presOf" srcId="{74EBE50D-445D-4374-8DB0-688FE541B53A}" destId="{DEEE1DCD-D5AA-4010-80BA-B8D4B73DEF0B}" srcOrd="0" destOrd="0" presId="urn:microsoft.com/office/officeart/2018/2/layout/IconVerticalSolidList"/>
    <dgm:cxn modelId="{C67F29D9-6E75-4292-BDC9-E23858397D51}" type="presOf" srcId="{064A3EB8-D2C2-4424-B8A5-21A3AA90059D}" destId="{CAB82963-381F-487D-89DC-6EDB2042DA7C}" srcOrd="0" destOrd="0" presId="urn:microsoft.com/office/officeart/2018/2/layout/IconVerticalSolidList"/>
    <dgm:cxn modelId="{BADB1AE6-A7B1-4FC8-9DC8-957DAB9DD7B7}" type="presOf" srcId="{D9235A61-F7D5-4B29-9817-A139B9F96A51}" destId="{192BF8CB-990F-44C1-8462-833909D8701E}" srcOrd="0" destOrd="0" presId="urn:microsoft.com/office/officeart/2018/2/layout/IconVerticalSolidList"/>
    <dgm:cxn modelId="{C9BC213A-F3E5-403E-909F-E86E9ECC942A}" type="presParOf" srcId="{92297BA3-9EDA-4D6E-B279-65F00FA9E15A}" destId="{EEE1DA69-6B98-4664-BF06-21EB17BB8AA7}" srcOrd="0" destOrd="0" presId="urn:microsoft.com/office/officeart/2018/2/layout/IconVerticalSolidList"/>
    <dgm:cxn modelId="{29A0E370-2266-4348-A9CE-A5063888E88E}" type="presParOf" srcId="{EEE1DA69-6B98-4664-BF06-21EB17BB8AA7}" destId="{AC87FAFB-F7BB-4C8A-974A-7C9343A0C895}" srcOrd="0" destOrd="0" presId="urn:microsoft.com/office/officeart/2018/2/layout/IconVerticalSolidList"/>
    <dgm:cxn modelId="{BC35A61F-D78C-4C9D-BC01-C679940B7943}" type="presParOf" srcId="{EEE1DA69-6B98-4664-BF06-21EB17BB8AA7}" destId="{7F7FC585-4207-40BB-AED7-76786ED138FA}" srcOrd="1" destOrd="0" presId="urn:microsoft.com/office/officeart/2018/2/layout/IconVerticalSolidList"/>
    <dgm:cxn modelId="{5D01BE5F-3106-4853-95C2-3C07546BAD60}" type="presParOf" srcId="{EEE1DA69-6B98-4664-BF06-21EB17BB8AA7}" destId="{2234E2CA-E081-4FEB-A220-B14F42C6EF2C}" srcOrd="2" destOrd="0" presId="urn:microsoft.com/office/officeart/2018/2/layout/IconVerticalSolidList"/>
    <dgm:cxn modelId="{5F0E33C1-17A2-4907-B3CA-DC41FE8CC55E}" type="presParOf" srcId="{EEE1DA69-6B98-4664-BF06-21EB17BB8AA7}" destId="{0E5D9D5E-337C-4A29-84F7-2390E8649B7D}" srcOrd="3" destOrd="0" presId="urn:microsoft.com/office/officeart/2018/2/layout/IconVerticalSolidList"/>
    <dgm:cxn modelId="{6DED0EE9-4BFA-4875-B1DD-E8E380F1EBA3}" type="presParOf" srcId="{92297BA3-9EDA-4D6E-B279-65F00FA9E15A}" destId="{A12BE443-C9B3-4734-AC0C-7C6C207FA3D9}" srcOrd="1" destOrd="0" presId="urn:microsoft.com/office/officeart/2018/2/layout/IconVerticalSolidList"/>
    <dgm:cxn modelId="{79106CC2-A328-47BC-93A0-660F7F792C92}" type="presParOf" srcId="{92297BA3-9EDA-4D6E-B279-65F00FA9E15A}" destId="{83C87F19-7E9F-4C5F-BBC7-1E736EDB2136}" srcOrd="2" destOrd="0" presId="urn:microsoft.com/office/officeart/2018/2/layout/IconVerticalSolidList"/>
    <dgm:cxn modelId="{E14EBFF8-E8CB-48F5-9823-B509703F5C84}" type="presParOf" srcId="{83C87F19-7E9F-4C5F-BBC7-1E736EDB2136}" destId="{22E8B260-6B3F-4D49-A9A1-CD32F2FE92DA}" srcOrd="0" destOrd="0" presId="urn:microsoft.com/office/officeart/2018/2/layout/IconVerticalSolidList"/>
    <dgm:cxn modelId="{54A6D58C-2A11-480A-9F55-7597ADFEEFA7}" type="presParOf" srcId="{83C87F19-7E9F-4C5F-BBC7-1E736EDB2136}" destId="{E209EC97-89C7-4716-9230-5980CFF3D879}" srcOrd="1" destOrd="0" presId="urn:microsoft.com/office/officeart/2018/2/layout/IconVerticalSolidList"/>
    <dgm:cxn modelId="{6EF99E71-5655-41CF-A3FB-99E2AEF512C0}" type="presParOf" srcId="{83C87F19-7E9F-4C5F-BBC7-1E736EDB2136}" destId="{5AE8D9FA-859D-414E-952D-E0975CC840A1}" srcOrd="2" destOrd="0" presId="urn:microsoft.com/office/officeart/2018/2/layout/IconVerticalSolidList"/>
    <dgm:cxn modelId="{816813DF-2CD8-47D1-A0A2-5139C134A1F9}" type="presParOf" srcId="{83C87F19-7E9F-4C5F-BBC7-1E736EDB2136}" destId="{192BF8CB-990F-44C1-8462-833909D8701E}" srcOrd="3" destOrd="0" presId="urn:microsoft.com/office/officeart/2018/2/layout/IconVerticalSolidList"/>
    <dgm:cxn modelId="{68DE1254-3A10-4DC2-80EE-2BE9AB7CC72F}" type="presParOf" srcId="{92297BA3-9EDA-4D6E-B279-65F00FA9E15A}" destId="{CD93595E-189B-4891-BB5B-F540C0827BB2}" srcOrd="3" destOrd="0" presId="urn:microsoft.com/office/officeart/2018/2/layout/IconVerticalSolidList"/>
    <dgm:cxn modelId="{749040FC-D801-47AD-90D1-2831953B133A}" type="presParOf" srcId="{92297BA3-9EDA-4D6E-B279-65F00FA9E15A}" destId="{A8059C6F-C4C2-407C-B202-CF1A688A4183}" srcOrd="4" destOrd="0" presId="urn:microsoft.com/office/officeart/2018/2/layout/IconVerticalSolidList"/>
    <dgm:cxn modelId="{E948DC39-BDDD-4245-BCC8-91BC78ABF8F3}" type="presParOf" srcId="{A8059C6F-C4C2-407C-B202-CF1A688A4183}" destId="{1DF61538-D327-4041-941C-8FA943489523}" srcOrd="0" destOrd="0" presId="urn:microsoft.com/office/officeart/2018/2/layout/IconVerticalSolidList"/>
    <dgm:cxn modelId="{EDA820A4-AA44-4F4C-A4E9-1EBB51F57BB5}" type="presParOf" srcId="{A8059C6F-C4C2-407C-B202-CF1A688A4183}" destId="{EC0E0DFC-AE3F-4B4B-B7E1-DE5C1531B1A7}" srcOrd="1" destOrd="0" presId="urn:microsoft.com/office/officeart/2018/2/layout/IconVerticalSolidList"/>
    <dgm:cxn modelId="{91C77655-D58C-4E68-B2F5-F7EAF2D82E28}" type="presParOf" srcId="{A8059C6F-C4C2-407C-B202-CF1A688A4183}" destId="{17CCEB76-25D3-4B63-90CD-059B19B7C981}" srcOrd="2" destOrd="0" presId="urn:microsoft.com/office/officeart/2018/2/layout/IconVerticalSolidList"/>
    <dgm:cxn modelId="{2B70253D-FFC4-4DA6-A108-669FA678DFB6}" type="presParOf" srcId="{A8059C6F-C4C2-407C-B202-CF1A688A4183}" destId="{FD81F719-D31E-4D5E-A3A1-4170F72D1785}" srcOrd="3" destOrd="0" presId="urn:microsoft.com/office/officeart/2018/2/layout/IconVerticalSolidList"/>
    <dgm:cxn modelId="{024A2B5C-5F8E-4451-93FC-DE3D5E7AFFD4}" type="presParOf" srcId="{92297BA3-9EDA-4D6E-B279-65F00FA9E15A}" destId="{40178C7E-B7BA-4036-A1E0-9ADF946B1B35}" srcOrd="5" destOrd="0" presId="urn:microsoft.com/office/officeart/2018/2/layout/IconVerticalSolidList"/>
    <dgm:cxn modelId="{4C20FD77-63A2-4B7F-9F54-8037719E54C1}" type="presParOf" srcId="{92297BA3-9EDA-4D6E-B279-65F00FA9E15A}" destId="{76A8CA5A-F8DA-4248-8FC4-E8417B058F37}" srcOrd="6" destOrd="0" presId="urn:microsoft.com/office/officeart/2018/2/layout/IconVerticalSolidList"/>
    <dgm:cxn modelId="{4F6A4107-09C2-44C8-846F-D95D65F6D72D}" type="presParOf" srcId="{76A8CA5A-F8DA-4248-8FC4-E8417B058F37}" destId="{AFA7BA72-D540-4B1F-B855-152E37B007D6}" srcOrd="0" destOrd="0" presId="urn:microsoft.com/office/officeart/2018/2/layout/IconVerticalSolidList"/>
    <dgm:cxn modelId="{32A07D84-7774-495B-8F43-A267E3F302BE}" type="presParOf" srcId="{76A8CA5A-F8DA-4248-8FC4-E8417B058F37}" destId="{460371AB-7B55-4049-AF8E-4E8D63C1068B}" srcOrd="1" destOrd="0" presId="urn:microsoft.com/office/officeart/2018/2/layout/IconVerticalSolidList"/>
    <dgm:cxn modelId="{80F2F4EA-4820-45A2-850A-450F7926DF50}" type="presParOf" srcId="{76A8CA5A-F8DA-4248-8FC4-E8417B058F37}" destId="{62F94758-C6B9-429D-B44E-8950F9BA862F}" srcOrd="2" destOrd="0" presId="urn:microsoft.com/office/officeart/2018/2/layout/IconVerticalSolidList"/>
    <dgm:cxn modelId="{C8EA021F-E38C-4E81-A49A-43B3AC760228}" type="presParOf" srcId="{76A8CA5A-F8DA-4248-8FC4-E8417B058F37}" destId="{CAB82963-381F-487D-89DC-6EDB2042DA7C}" srcOrd="3" destOrd="0" presId="urn:microsoft.com/office/officeart/2018/2/layout/IconVerticalSolidList"/>
    <dgm:cxn modelId="{E275F7E8-7709-4414-A0DA-AFEEDFFE72B2}" type="presParOf" srcId="{92297BA3-9EDA-4D6E-B279-65F00FA9E15A}" destId="{0B246989-3E77-4A91-B296-0954F16BBCA3}" srcOrd="7" destOrd="0" presId="urn:microsoft.com/office/officeart/2018/2/layout/IconVerticalSolidList"/>
    <dgm:cxn modelId="{5B2B25CD-25BD-40E0-86DE-AFAC2F66129D}" type="presParOf" srcId="{92297BA3-9EDA-4D6E-B279-65F00FA9E15A}" destId="{62F068FF-BD76-40B0-B95C-AF84E869BF3D}" srcOrd="8" destOrd="0" presId="urn:microsoft.com/office/officeart/2018/2/layout/IconVerticalSolidList"/>
    <dgm:cxn modelId="{DF2B1BA0-E2C1-4363-9169-7DA69D178EB5}" type="presParOf" srcId="{62F068FF-BD76-40B0-B95C-AF84E869BF3D}" destId="{BE5F9BFD-263E-4ED3-AB72-FCD6AE37C911}" srcOrd="0" destOrd="0" presId="urn:microsoft.com/office/officeart/2018/2/layout/IconVerticalSolidList"/>
    <dgm:cxn modelId="{F0E9AF77-8F85-49E3-9D6C-7223559F515B}" type="presParOf" srcId="{62F068FF-BD76-40B0-B95C-AF84E869BF3D}" destId="{37FB8D0F-312B-4F65-A6F3-50CA908537A1}" srcOrd="1" destOrd="0" presId="urn:microsoft.com/office/officeart/2018/2/layout/IconVerticalSolidList"/>
    <dgm:cxn modelId="{33A423D3-611B-4DCD-A1BA-436C6D3A8B53}" type="presParOf" srcId="{62F068FF-BD76-40B0-B95C-AF84E869BF3D}" destId="{0D2E9001-FEE4-4020-AB7F-790E6E7F4DDF}" srcOrd="2" destOrd="0" presId="urn:microsoft.com/office/officeart/2018/2/layout/IconVerticalSolidList"/>
    <dgm:cxn modelId="{4CEBC2BD-271E-4166-927F-DF77DCAAD237}" type="presParOf" srcId="{62F068FF-BD76-40B0-B95C-AF84E869BF3D}" destId="{DEEE1DCD-D5AA-4010-80BA-B8D4B73DEF0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190DC0-83D5-41E3-A6C1-FAEF2688F1A6}" type="doc">
      <dgm:prSet loTypeId="urn:microsoft.com/office/officeart/2005/8/layout/default" loCatId="list" qsTypeId="urn:microsoft.com/office/officeart/2005/8/quickstyle/simple1#25" qsCatId="simple" csTypeId="urn:microsoft.com/office/officeart/2005/8/colors/accent1_2#21" csCatId="accent1"/>
      <dgm:spPr/>
      <dgm:t>
        <a:bodyPr/>
        <a:lstStyle/>
        <a:p>
          <a:endParaRPr lang="en-US"/>
        </a:p>
      </dgm:t>
    </dgm:pt>
    <dgm:pt modelId="{EB473805-79CF-4D60-BDE4-367088C753D8}">
      <dgm:prSet custT="1"/>
      <dgm:spPr/>
      <dgm:t>
        <a:bodyPr/>
        <a:lstStyle/>
        <a:p>
          <a:r>
            <a:rPr lang="en-US" sz="2400" b="1"/>
            <a:t>Avoid field traffic and tillage when soil is wet</a:t>
          </a:r>
        </a:p>
      </dgm:t>
    </dgm:pt>
    <dgm:pt modelId="{67357C78-4B1B-4C66-8728-1B92996337C5}" type="parTrans" cxnId="{8EF27B80-584F-4620-80C0-F90C24BDD1C7}">
      <dgm:prSet/>
      <dgm:spPr/>
      <dgm:t>
        <a:bodyPr/>
        <a:lstStyle/>
        <a:p>
          <a:endParaRPr lang="en-US"/>
        </a:p>
      </dgm:t>
    </dgm:pt>
    <dgm:pt modelId="{D7FDBBEC-3777-441F-8A13-ED27BCE24FB5}" type="sibTrans" cxnId="{8EF27B80-584F-4620-80C0-F90C24BDD1C7}">
      <dgm:prSet phldrT="1" phldr="0"/>
      <dgm:spPr/>
    </dgm:pt>
    <dgm:pt modelId="{7351E74E-7BE6-4A0B-A141-1CE90C969133}">
      <dgm:prSet/>
      <dgm:spPr/>
      <dgm:t>
        <a:bodyPr/>
        <a:lstStyle/>
        <a:p>
          <a:r>
            <a:rPr lang="en-US" sz="1600" b="1"/>
            <a:t>Designate permanent traffic lanes/paths</a:t>
          </a:r>
        </a:p>
      </dgm:t>
    </dgm:pt>
    <dgm:pt modelId="{275BE5CD-C8B2-459C-A6DE-2F329F788E8E}" type="parTrans" cxnId="{7726BBE4-0FF6-4EB6-B221-A36BE0D2C25B}">
      <dgm:prSet/>
      <dgm:spPr/>
      <dgm:t>
        <a:bodyPr/>
        <a:lstStyle/>
        <a:p>
          <a:endParaRPr lang="en-US"/>
        </a:p>
      </dgm:t>
    </dgm:pt>
    <dgm:pt modelId="{7051F085-447B-4F59-AC46-C7A210C4409B}" type="sibTrans" cxnId="{7726BBE4-0FF6-4EB6-B221-A36BE0D2C25B}">
      <dgm:prSet phldrT="2" phldr="0"/>
      <dgm:spPr/>
    </dgm:pt>
    <dgm:pt modelId="{28E1CBAC-471A-4583-A86C-F3000890B3C9}">
      <dgm:prSet/>
      <dgm:spPr/>
      <dgm:t>
        <a:bodyPr/>
        <a:lstStyle/>
        <a:p>
          <a:r>
            <a:rPr lang="en-US" sz="1600" b="1"/>
            <a:t>Reduce unnecessary trips</a:t>
          </a:r>
        </a:p>
      </dgm:t>
    </dgm:pt>
    <dgm:pt modelId="{9961076E-1175-4997-A525-50E157E55AEF}" type="parTrans" cxnId="{C7A4EB21-CBD9-48A6-B4F1-A47EDB5E09FA}">
      <dgm:prSet/>
      <dgm:spPr/>
      <dgm:t>
        <a:bodyPr/>
        <a:lstStyle/>
        <a:p>
          <a:endParaRPr lang="en-US"/>
        </a:p>
      </dgm:t>
    </dgm:pt>
    <dgm:pt modelId="{E0245E21-027E-43AE-BED8-BBCC36853212}" type="sibTrans" cxnId="{C7A4EB21-CBD9-48A6-B4F1-A47EDB5E09FA}">
      <dgm:prSet phldrT="3" phldr="0"/>
      <dgm:spPr/>
    </dgm:pt>
    <dgm:pt modelId="{75A69643-999F-41B0-8562-238379E12E25}">
      <dgm:prSet/>
      <dgm:spPr/>
      <dgm:t>
        <a:bodyPr/>
        <a:lstStyle/>
        <a:p>
          <a:r>
            <a:rPr lang="en-US" sz="1600" b="1"/>
            <a:t>Use appropriate tire pressure and distribute equipment weight</a:t>
          </a:r>
        </a:p>
      </dgm:t>
    </dgm:pt>
    <dgm:pt modelId="{3B41E630-8CD1-40FE-92AC-D66588B93534}" type="parTrans" cxnId="{10C50450-D3D6-4067-8FD1-71E1FD995DE3}">
      <dgm:prSet/>
      <dgm:spPr/>
      <dgm:t>
        <a:bodyPr/>
        <a:lstStyle/>
        <a:p>
          <a:endParaRPr lang="en-US"/>
        </a:p>
      </dgm:t>
    </dgm:pt>
    <dgm:pt modelId="{0F3BFAF3-E733-46F6-8833-FB6B69EC8D99}" type="sibTrans" cxnId="{10C50450-D3D6-4067-8FD1-71E1FD995DE3}">
      <dgm:prSet phldrT="4" phldr="0"/>
      <dgm:spPr/>
    </dgm:pt>
    <dgm:pt modelId="{39B3636B-5611-4116-BCB3-1B87D0C83D6E}">
      <dgm:prSet/>
      <dgm:spPr/>
      <dgm:t>
        <a:bodyPr/>
        <a:lstStyle/>
        <a:p>
          <a:r>
            <a:rPr lang="en-US" sz="1600" b="1"/>
            <a:t>Keep soil covered with residue, mulch, or living cover crops</a:t>
          </a:r>
        </a:p>
      </dgm:t>
    </dgm:pt>
    <dgm:pt modelId="{909C73B9-E224-4EAC-941A-57CBD0436A94}" type="parTrans" cxnId="{B1FEB823-03B0-469E-9924-512EE6932F31}">
      <dgm:prSet/>
      <dgm:spPr/>
      <dgm:t>
        <a:bodyPr/>
        <a:lstStyle/>
        <a:p>
          <a:endParaRPr lang="en-US"/>
        </a:p>
      </dgm:t>
    </dgm:pt>
    <dgm:pt modelId="{5EF4886D-2AE6-44DD-A644-24EE8FC9911A}" type="sibTrans" cxnId="{B1FEB823-03B0-469E-9924-512EE6932F31}">
      <dgm:prSet phldrT="5" phldr="0"/>
      <dgm:spPr/>
    </dgm:pt>
    <dgm:pt modelId="{B567AA86-B4B0-4956-82EA-436FA4E038C1}">
      <dgm:prSet/>
      <dgm:spPr/>
      <dgm:t>
        <a:bodyPr/>
        <a:lstStyle/>
        <a:p>
          <a:r>
            <a:rPr lang="en-US" sz="1600" b="1"/>
            <a:t>Build soil organic matter with compost and crop residues</a:t>
          </a:r>
        </a:p>
      </dgm:t>
    </dgm:pt>
    <dgm:pt modelId="{4790C039-B117-45D2-BF64-063CA0226DDE}" type="parTrans" cxnId="{326FA1C7-4B4B-4FB3-B293-FE4582FADF40}">
      <dgm:prSet/>
      <dgm:spPr/>
      <dgm:t>
        <a:bodyPr/>
        <a:lstStyle/>
        <a:p>
          <a:endParaRPr lang="en-US"/>
        </a:p>
      </dgm:t>
    </dgm:pt>
    <dgm:pt modelId="{10E2D1C4-7B3A-4310-AB5B-381FA962E145}" type="sibTrans" cxnId="{326FA1C7-4B4B-4FB3-B293-FE4582FADF40}">
      <dgm:prSet phldrT="6" phldr="0"/>
      <dgm:spPr/>
    </dgm:pt>
    <dgm:pt modelId="{26058D22-9204-4FB3-AB6E-F1CF061FA4AE}" type="pres">
      <dgm:prSet presAssocID="{0C190DC0-83D5-41E3-A6C1-FAEF2688F1A6}" presName="diagram" presStyleCnt="0">
        <dgm:presLayoutVars>
          <dgm:dir/>
          <dgm:resizeHandles val="exact"/>
        </dgm:presLayoutVars>
      </dgm:prSet>
      <dgm:spPr/>
    </dgm:pt>
    <dgm:pt modelId="{AC255852-7B24-4BA4-9BFC-C41008C2C782}" type="pres">
      <dgm:prSet presAssocID="{EB473805-79CF-4D60-BDE4-367088C753D8}" presName="node" presStyleLbl="node1" presStyleIdx="0" presStyleCnt="6">
        <dgm:presLayoutVars>
          <dgm:bulletEnabled val="1"/>
        </dgm:presLayoutVars>
      </dgm:prSet>
      <dgm:spPr/>
    </dgm:pt>
    <dgm:pt modelId="{CC1DA405-63FC-4064-8231-03FB5F42DE0A}" type="pres">
      <dgm:prSet presAssocID="{D7FDBBEC-3777-441F-8A13-ED27BCE24FB5}" presName="sibTrans" presStyleCnt="0"/>
      <dgm:spPr/>
    </dgm:pt>
    <dgm:pt modelId="{169DD6B9-D335-4C7E-A93F-CC87D26626CB}" type="pres">
      <dgm:prSet presAssocID="{7351E74E-7BE6-4A0B-A141-1CE90C969133}" presName="node" presStyleLbl="node1" presStyleIdx="1" presStyleCnt="6">
        <dgm:presLayoutVars>
          <dgm:bulletEnabled val="1"/>
        </dgm:presLayoutVars>
      </dgm:prSet>
      <dgm:spPr/>
    </dgm:pt>
    <dgm:pt modelId="{471BA73B-D53D-4E98-B2BA-C903C5B7959B}" type="pres">
      <dgm:prSet presAssocID="{7051F085-447B-4F59-AC46-C7A210C4409B}" presName="sibTrans" presStyleCnt="0"/>
      <dgm:spPr/>
    </dgm:pt>
    <dgm:pt modelId="{E547E59F-684B-420C-94E0-0E39499CB5AB}" type="pres">
      <dgm:prSet presAssocID="{28E1CBAC-471A-4583-A86C-F3000890B3C9}" presName="node" presStyleLbl="node1" presStyleIdx="2" presStyleCnt="6">
        <dgm:presLayoutVars>
          <dgm:bulletEnabled val="1"/>
        </dgm:presLayoutVars>
      </dgm:prSet>
      <dgm:spPr/>
    </dgm:pt>
    <dgm:pt modelId="{0F55C9B9-D4B2-41D5-8A10-9EF8E7B1E524}" type="pres">
      <dgm:prSet presAssocID="{E0245E21-027E-43AE-BED8-BBCC36853212}" presName="sibTrans" presStyleCnt="0"/>
      <dgm:spPr/>
    </dgm:pt>
    <dgm:pt modelId="{ED14D18F-849D-4049-A14F-33DA7F191055}" type="pres">
      <dgm:prSet presAssocID="{75A69643-999F-41B0-8562-238379E12E25}" presName="node" presStyleLbl="node1" presStyleIdx="3" presStyleCnt="6">
        <dgm:presLayoutVars>
          <dgm:bulletEnabled val="1"/>
        </dgm:presLayoutVars>
      </dgm:prSet>
      <dgm:spPr/>
    </dgm:pt>
    <dgm:pt modelId="{C8BADD4F-9AF2-4A08-9706-1206F43418E0}" type="pres">
      <dgm:prSet presAssocID="{0F3BFAF3-E733-46F6-8833-FB6B69EC8D99}" presName="sibTrans" presStyleCnt="0"/>
      <dgm:spPr/>
    </dgm:pt>
    <dgm:pt modelId="{DCC0396A-9AC1-4764-B667-205A533B9CDD}" type="pres">
      <dgm:prSet presAssocID="{39B3636B-5611-4116-BCB3-1B87D0C83D6E}" presName="node" presStyleLbl="node1" presStyleIdx="4" presStyleCnt="6">
        <dgm:presLayoutVars>
          <dgm:bulletEnabled val="1"/>
        </dgm:presLayoutVars>
      </dgm:prSet>
      <dgm:spPr/>
    </dgm:pt>
    <dgm:pt modelId="{A53CC27F-8AAC-4E77-8AC6-054297AC3D65}" type="pres">
      <dgm:prSet presAssocID="{5EF4886D-2AE6-44DD-A644-24EE8FC9911A}" presName="sibTrans" presStyleCnt="0"/>
      <dgm:spPr/>
    </dgm:pt>
    <dgm:pt modelId="{63330454-587E-4605-B526-92369C557534}" type="pres">
      <dgm:prSet presAssocID="{B567AA86-B4B0-4956-82EA-436FA4E038C1}" presName="node" presStyleLbl="node1" presStyleIdx="5" presStyleCnt="6">
        <dgm:presLayoutVars>
          <dgm:bulletEnabled val="1"/>
        </dgm:presLayoutVars>
      </dgm:prSet>
      <dgm:spPr/>
    </dgm:pt>
  </dgm:ptLst>
  <dgm:cxnLst>
    <dgm:cxn modelId="{BA626B04-E068-4BD0-AB1D-35A7780E1F2C}" type="presOf" srcId="{EB473805-79CF-4D60-BDE4-367088C753D8}" destId="{AC255852-7B24-4BA4-9BFC-C41008C2C782}" srcOrd="0" destOrd="0" presId="urn:microsoft.com/office/officeart/2005/8/layout/default"/>
    <dgm:cxn modelId="{6E5DF81F-2B9C-4BCA-9E75-8EC930BA09C2}" type="presOf" srcId="{B567AA86-B4B0-4956-82EA-436FA4E038C1}" destId="{63330454-587E-4605-B526-92369C557534}" srcOrd="0" destOrd="0" presId="urn:microsoft.com/office/officeart/2005/8/layout/default"/>
    <dgm:cxn modelId="{C7A4EB21-CBD9-48A6-B4F1-A47EDB5E09FA}" srcId="{0C190DC0-83D5-41E3-A6C1-FAEF2688F1A6}" destId="{28E1CBAC-471A-4583-A86C-F3000890B3C9}" srcOrd="2" destOrd="0" parTransId="{9961076E-1175-4997-A525-50E157E55AEF}" sibTransId="{E0245E21-027E-43AE-BED8-BBCC36853212}"/>
    <dgm:cxn modelId="{B1FEB823-03B0-469E-9924-512EE6932F31}" srcId="{0C190DC0-83D5-41E3-A6C1-FAEF2688F1A6}" destId="{39B3636B-5611-4116-BCB3-1B87D0C83D6E}" srcOrd="4" destOrd="0" parTransId="{909C73B9-E224-4EAC-941A-57CBD0436A94}" sibTransId="{5EF4886D-2AE6-44DD-A644-24EE8FC9911A}"/>
    <dgm:cxn modelId="{1AD23844-4E09-44AB-AFF6-E57ED675039B}" type="presOf" srcId="{0C190DC0-83D5-41E3-A6C1-FAEF2688F1A6}" destId="{26058D22-9204-4FB3-AB6E-F1CF061FA4AE}" srcOrd="0" destOrd="0" presId="urn:microsoft.com/office/officeart/2005/8/layout/default"/>
    <dgm:cxn modelId="{B5A70549-31CD-4636-97CE-4DAC13B4899A}" type="presOf" srcId="{7351E74E-7BE6-4A0B-A141-1CE90C969133}" destId="{169DD6B9-D335-4C7E-A93F-CC87D26626CB}" srcOrd="0" destOrd="0" presId="urn:microsoft.com/office/officeart/2005/8/layout/default"/>
    <dgm:cxn modelId="{10C50450-D3D6-4067-8FD1-71E1FD995DE3}" srcId="{0C190DC0-83D5-41E3-A6C1-FAEF2688F1A6}" destId="{75A69643-999F-41B0-8562-238379E12E25}" srcOrd="3" destOrd="0" parTransId="{3B41E630-8CD1-40FE-92AC-D66588B93534}" sibTransId="{0F3BFAF3-E733-46F6-8833-FB6B69EC8D99}"/>
    <dgm:cxn modelId="{8EF27B80-584F-4620-80C0-F90C24BDD1C7}" srcId="{0C190DC0-83D5-41E3-A6C1-FAEF2688F1A6}" destId="{EB473805-79CF-4D60-BDE4-367088C753D8}" srcOrd="0" destOrd="0" parTransId="{67357C78-4B1B-4C66-8728-1B92996337C5}" sibTransId="{D7FDBBEC-3777-441F-8A13-ED27BCE24FB5}"/>
    <dgm:cxn modelId="{BBD0EAA0-E6B8-41F8-96D3-F132EABE8579}" type="presOf" srcId="{75A69643-999F-41B0-8562-238379E12E25}" destId="{ED14D18F-849D-4049-A14F-33DA7F191055}" srcOrd="0" destOrd="0" presId="urn:microsoft.com/office/officeart/2005/8/layout/default"/>
    <dgm:cxn modelId="{789E7FBB-6C56-469D-A715-4C756506FA72}" type="presOf" srcId="{39B3636B-5611-4116-BCB3-1B87D0C83D6E}" destId="{DCC0396A-9AC1-4764-B667-205A533B9CDD}" srcOrd="0" destOrd="0" presId="urn:microsoft.com/office/officeart/2005/8/layout/default"/>
    <dgm:cxn modelId="{326FA1C7-4B4B-4FB3-B293-FE4582FADF40}" srcId="{0C190DC0-83D5-41E3-A6C1-FAEF2688F1A6}" destId="{B567AA86-B4B0-4956-82EA-436FA4E038C1}" srcOrd="5" destOrd="0" parTransId="{4790C039-B117-45D2-BF64-063CA0226DDE}" sibTransId="{10E2D1C4-7B3A-4310-AB5B-381FA962E145}"/>
    <dgm:cxn modelId="{ACFB4CC9-F13F-42A3-85EA-CAD413EA777F}" type="presOf" srcId="{28E1CBAC-471A-4583-A86C-F3000890B3C9}" destId="{E547E59F-684B-420C-94E0-0E39499CB5AB}" srcOrd="0" destOrd="0" presId="urn:microsoft.com/office/officeart/2005/8/layout/default"/>
    <dgm:cxn modelId="{7726BBE4-0FF6-4EB6-B221-A36BE0D2C25B}" srcId="{0C190DC0-83D5-41E3-A6C1-FAEF2688F1A6}" destId="{7351E74E-7BE6-4A0B-A141-1CE90C969133}" srcOrd="1" destOrd="0" parTransId="{275BE5CD-C8B2-459C-A6DE-2F329F788E8E}" sibTransId="{7051F085-447B-4F59-AC46-C7A210C4409B}"/>
    <dgm:cxn modelId="{30791FA7-B4AE-4617-ACA6-9A3FAD28EB39}" type="presParOf" srcId="{26058D22-9204-4FB3-AB6E-F1CF061FA4AE}" destId="{AC255852-7B24-4BA4-9BFC-C41008C2C782}" srcOrd="0" destOrd="0" presId="urn:microsoft.com/office/officeart/2005/8/layout/default"/>
    <dgm:cxn modelId="{E9F41CC5-B7F6-45BB-9E85-2E4A5EF8FF19}" type="presParOf" srcId="{26058D22-9204-4FB3-AB6E-F1CF061FA4AE}" destId="{CC1DA405-63FC-4064-8231-03FB5F42DE0A}" srcOrd="1" destOrd="0" presId="urn:microsoft.com/office/officeart/2005/8/layout/default"/>
    <dgm:cxn modelId="{41438106-D6B9-430E-A96E-B7AD8F2CF257}" type="presParOf" srcId="{26058D22-9204-4FB3-AB6E-F1CF061FA4AE}" destId="{169DD6B9-D335-4C7E-A93F-CC87D26626CB}" srcOrd="2" destOrd="0" presId="urn:microsoft.com/office/officeart/2005/8/layout/default"/>
    <dgm:cxn modelId="{A201C342-1B5C-4691-B2C0-11520165F07F}" type="presParOf" srcId="{26058D22-9204-4FB3-AB6E-F1CF061FA4AE}" destId="{471BA73B-D53D-4E98-B2BA-C903C5B7959B}" srcOrd="3" destOrd="0" presId="urn:microsoft.com/office/officeart/2005/8/layout/default"/>
    <dgm:cxn modelId="{8C48E1E9-5EC0-4FB7-A3E7-123149F6C0D6}" type="presParOf" srcId="{26058D22-9204-4FB3-AB6E-F1CF061FA4AE}" destId="{E547E59F-684B-420C-94E0-0E39499CB5AB}" srcOrd="4" destOrd="0" presId="urn:microsoft.com/office/officeart/2005/8/layout/default"/>
    <dgm:cxn modelId="{C1EA7179-3500-4F15-962D-40B235499871}" type="presParOf" srcId="{26058D22-9204-4FB3-AB6E-F1CF061FA4AE}" destId="{0F55C9B9-D4B2-41D5-8A10-9EF8E7B1E524}" srcOrd="5" destOrd="0" presId="urn:microsoft.com/office/officeart/2005/8/layout/default"/>
    <dgm:cxn modelId="{15DC310D-F818-430A-9C57-0DD84432992E}" type="presParOf" srcId="{26058D22-9204-4FB3-AB6E-F1CF061FA4AE}" destId="{ED14D18F-849D-4049-A14F-33DA7F191055}" srcOrd="6" destOrd="0" presId="urn:microsoft.com/office/officeart/2005/8/layout/default"/>
    <dgm:cxn modelId="{537C919D-A501-401B-9F25-C1FB098717EA}" type="presParOf" srcId="{26058D22-9204-4FB3-AB6E-F1CF061FA4AE}" destId="{C8BADD4F-9AF2-4A08-9706-1206F43418E0}" srcOrd="7" destOrd="0" presId="urn:microsoft.com/office/officeart/2005/8/layout/default"/>
    <dgm:cxn modelId="{D25AADAD-96D1-45DC-8D1B-AAF4AF232C8C}" type="presParOf" srcId="{26058D22-9204-4FB3-AB6E-F1CF061FA4AE}" destId="{DCC0396A-9AC1-4764-B667-205A533B9CDD}" srcOrd="8" destOrd="0" presId="urn:microsoft.com/office/officeart/2005/8/layout/default"/>
    <dgm:cxn modelId="{9BF8787E-27F2-4D76-B7C7-7EE0C7A2D589}" type="presParOf" srcId="{26058D22-9204-4FB3-AB6E-F1CF061FA4AE}" destId="{A53CC27F-8AAC-4E77-8AC6-054297AC3D65}" srcOrd="9" destOrd="0" presId="urn:microsoft.com/office/officeart/2005/8/layout/default"/>
    <dgm:cxn modelId="{0C67B90D-009A-428D-B88E-E4F6A3611545}" type="presParOf" srcId="{26058D22-9204-4FB3-AB6E-F1CF061FA4AE}" destId="{63330454-587E-4605-B526-92369C55753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0E780-5432-44DF-9E03-748FC81F07F5}">
      <dsp:nvSpPr>
        <dsp:cNvPr id="0" name=""/>
        <dsp:cNvSpPr/>
      </dsp:nvSpPr>
      <dsp:spPr>
        <a:xfrm>
          <a:off x="0" y="1334"/>
          <a:ext cx="10341303" cy="1104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tx1"/>
              </a:solidFill>
              <a:latin typeface="Constantia"/>
            </a:rPr>
            <a:t>Good soil structure creates spaces for air and water in the soil while allowing roots to grow easily. </a:t>
          </a:r>
        </a:p>
      </dsp:txBody>
      <dsp:txXfrm>
        <a:off x="53920" y="55254"/>
        <a:ext cx="10233463" cy="996713"/>
      </dsp:txXfrm>
    </dsp:sp>
    <dsp:sp modelId="{9B5A2363-3FB8-4AE7-A086-5384E3C6DD86}">
      <dsp:nvSpPr>
        <dsp:cNvPr id="0" name=""/>
        <dsp:cNvSpPr/>
      </dsp:nvSpPr>
      <dsp:spPr>
        <a:xfrm>
          <a:off x="0" y="1117812"/>
          <a:ext cx="10341303" cy="1104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  <a:latin typeface="Constantia"/>
            </a:rPr>
            <a:t>Having good soil structures or stable aggregation, opens the soil for water and air movement  which are essential for root health and the health of the microbiology in the soil.</a:t>
          </a:r>
        </a:p>
      </dsp:txBody>
      <dsp:txXfrm>
        <a:off x="53920" y="1171732"/>
        <a:ext cx="10233463" cy="996713"/>
      </dsp:txXfrm>
    </dsp:sp>
    <dsp:sp modelId="{DFBC72AB-6C84-4E20-B826-69029DB90B97}">
      <dsp:nvSpPr>
        <dsp:cNvPr id="0" name=""/>
        <dsp:cNvSpPr/>
      </dsp:nvSpPr>
      <dsp:spPr>
        <a:xfrm>
          <a:off x="0" y="2234290"/>
          <a:ext cx="10341303" cy="1104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  <a:latin typeface="Constantia"/>
            </a:rPr>
            <a:t>Good Soil Structure increase your soil's water holding capcity and water permeability.</a:t>
          </a:r>
        </a:p>
      </dsp:txBody>
      <dsp:txXfrm>
        <a:off x="53920" y="2288210"/>
        <a:ext cx="10233463" cy="996713"/>
      </dsp:txXfrm>
    </dsp:sp>
    <dsp:sp modelId="{81C6AADC-F3A6-406E-A824-3D8FBED2E584}">
      <dsp:nvSpPr>
        <dsp:cNvPr id="0" name=""/>
        <dsp:cNvSpPr/>
      </dsp:nvSpPr>
      <dsp:spPr>
        <a:xfrm>
          <a:off x="0" y="3350769"/>
          <a:ext cx="10341303" cy="1104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  <a:latin typeface="Constantia"/>
            </a:rPr>
            <a:t>To increase the quality of your soil you first need to have good soil structure. And to improve your soil structure you need to increase your organic matter and microbial community.</a:t>
          </a:r>
        </a:p>
      </dsp:txBody>
      <dsp:txXfrm>
        <a:off x="53920" y="3404689"/>
        <a:ext cx="10233463" cy="9967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B70BD-4ECD-4BA1-9877-F36DD1C17807}">
      <dsp:nvSpPr>
        <dsp:cNvPr id="0" name=""/>
        <dsp:cNvSpPr/>
      </dsp:nvSpPr>
      <dsp:spPr>
        <a:xfrm>
          <a:off x="0" y="1725"/>
          <a:ext cx="6254724" cy="104539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Granular – This soul structure has a high permeability with the most pore space</a:t>
          </a:r>
        </a:p>
      </dsp:txBody>
      <dsp:txXfrm>
        <a:off x="51032" y="52757"/>
        <a:ext cx="6152660" cy="943327"/>
      </dsp:txXfrm>
    </dsp:sp>
    <dsp:sp modelId="{D7FA6CBF-B3F0-4AF9-8C8B-86BA27EE4CA7}">
      <dsp:nvSpPr>
        <dsp:cNvPr id="0" name=""/>
        <dsp:cNvSpPr/>
      </dsp:nvSpPr>
      <dsp:spPr>
        <a:xfrm>
          <a:off x="0" y="1060687"/>
          <a:ext cx="6254724" cy="1045391"/>
        </a:xfrm>
        <a:prstGeom prst="roundRect">
          <a:avLst/>
        </a:prstGeom>
        <a:solidFill>
          <a:schemeClr val="accent2">
            <a:hueOff val="50791"/>
            <a:satOff val="-742"/>
            <a:lumOff val="3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Blocky – This soil structure has medium permeability. </a:t>
          </a:r>
        </a:p>
      </dsp:txBody>
      <dsp:txXfrm>
        <a:off x="51032" y="1111719"/>
        <a:ext cx="6152660" cy="943327"/>
      </dsp:txXfrm>
    </dsp:sp>
    <dsp:sp modelId="{242E5792-2112-4DB6-80F4-D2121C3EFBF4}">
      <dsp:nvSpPr>
        <dsp:cNvPr id="0" name=""/>
        <dsp:cNvSpPr/>
      </dsp:nvSpPr>
      <dsp:spPr>
        <a:xfrm>
          <a:off x="0" y="2119648"/>
          <a:ext cx="6254724" cy="1045391"/>
        </a:xfrm>
        <a:prstGeom prst="roundRect">
          <a:avLst/>
        </a:prstGeom>
        <a:solidFill>
          <a:schemeClr val="accent2">
            <a:hueOff val="101582"/>
            <a:satOff val="-1484"/>
            <a:lumOff val="611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Prismatic</a:t>
          </a:r>
          <a:r>
            <a:rPr lang="en-US" sz="2000" kern="1200">
              <a:solidFill>
                <a:srgbClr val="FFFFFF"/>
              </a:solidFill>
              <a:latin typeface="Constantia"/>
              <a:ea typeface="+mn-ea"/>
              <a:cs typeface="+mn-cs"/>
            </a:rPr>
            <a:t> </a:t>
          </a:r>
          <a:r>
            <a:rPr lang="en-US" sz="20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or Columnar</a:t>
          </a:r>
          <a:r>
            <a:rPr lang="en-US" sz="2000" kern="1200">
              <a:solidFill>
                <a:srgbClr val="FFFFFF"/>
              </a:solidFill>
              <a:latin typeface="Constantia"/>
              <a:ea typeface="+mn-ea"/>
              <a:cs typeface="+mn-cs"/>
            </a:rPr>
            <a:t>–</a:t>
          </a:r>
          <a:r>
            <a:rPr lang="en-US" sz="20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 This soil structure has a medium permeability, letting water easily slip between the vertical columns.</a:t>
          </a:r>
        </a:p>
      </dsp:txBody>
      <dsp:txXfrm>
        <a:off x="51032" y="2170680"/>
        <a:ext cx="6152660" cy="943327"/>
      </dsp:txXfrm>
    </dsp:sp>
    <dsp:sp modelId="{6FF48BEC-0980-4015-B9A2-810074CB6053}">
      <dsp:nvSpPr>
        <dsp:cNvPr id="0" name=""/>
        <dsp:cNvSpPr/>
      </dsp:nvSpPr>
      <dsp:spPr>
        <a:xfrm>
          <a:off x="0" y="3178610"/>
          <a:ext cx="6254724" cy="1045391"/>
        </a:xfrm>
        <a:prstGeom prst="roundRect">
          <a:avLst/>
        </a:prstGeom>
        <a:solidFill>
          <a:schemeClr val="accent2">
            <a:hueOff val="152372"/>
            <a:satOff val="-2227"/>
            <a:lumOff val="917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err="1">
              <a:solidFill>
                <a:srgbClr val="FFFFFF"/>
              </a:solidFill>
              <a:latin typeface="Constantia"/>
              <a:ea typeface="+mn-ea"/>
              <a:cs typeface="+mn-cs"/>
            </a:rPr>
            <a:t>Platey</a:t>
          </a:r>
          <a:r>
            <a:rPr lang="en-US" sz="2000" kern="1200">
              <a:solidFill>
                <a:srgbClr val="FFFFFF"/>
              </a:solidFill>
              <a:latin typeface="Constantia"/>
              <a:ea typeface="+mn-ea"/>
              <a:cs typeface="+mn-cs"/>
            </a:rPr>
            <a:t> – </a:t>
          </a:r>
          <a:r>
            <a:rPr lang="en-US" sz="20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This soil structure has low permeability. </a:t>
          </a:r>
          <a:r>
            <a:rPr lang="en-US" sz="2000" b="1" kern="1200" err="1">
              <a:solidFill>
                <a:srgbClr val="FFFFFF"/>
              </a:solidFill>
              <a:latin typeface="Constantia"/>
              <a:ea typeface="+mn-ea"/>
              <a:cs typeface="+mn-cs"/>
            </a:rPr>
            <a:t>Platey</a:t>
          </a:r>
          <a:r>
            <a:rPr lang="en-US" sz="20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 structures are compacted with plates or sheets of piled horizontally on top of each other.</a:t>
          </a:r>
        </a:p>
      </dsp:txBody>
      <dsp:txXfrm>
        <a:off x="51032" y="3229642"/>
        <a:ext cx="6152660" cy="943327"/>
      </dsp:txXfrm>
    </dsp:sp>
    <dsp:sp modelId="{A60525EE-E96E-4F22-80D2-CC120037836C}">
      <dsp:nvSpPr>
        <dsp:cNvPr id="0" name=""/>
        <dsp:cNvSpPr/>
      </dsp:nvSpPr>
      <dsp:spPr>
        <a:xfrm>
          <a:off x="0" y="4250271"/>
          <a:ext cx="6254724" cy="1045391"/>
        </a:xfrm>
        <a:prstGeom prst="roundRect">
          <a:avLst/>
        </a:prstGeom>
        <a:solidFill>
          <a:schemeClr val="accent2">
            <a:hueOff val="203163"/>
            <a:satOff val="-2969"/>
            <a:lumOff val="1223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Massive</a:t>
          </a:r>
          <a:r>
            <a:rPr lang="en-US" sz="2000" kern="1200">
              <a:solidFill>
                <a:srgbClr val="FFFFFF"/>
              </a:solidFill>
              <a:latin typeface="Constantia"/>
              <a:ea typeface="+mn-ea"/>
              <a:cs typeface="+mn-cs"/>
            </a:rPr>
            <a:t> – </a:t>
          </a:r>
          <a:r>
            <a:rPr lang="en-US" sz="20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This structure type has low permeability because it is practically one giant aggregate with no pore space.</a:t>
          </a:r>
        </a:p>
      </dsp:txBody>
      <dsp:txXfrm>
        <a:off x="51032" y="4301303"/>
        <a:ext cx="6152660" cy="943327"/>
      </dsp:txXfrm>
    </dsp:sp>
    <dsp:sp modelId="{16B21550-45F2-49E7-B9B3-80230E315157}">
      <dsp:nvSpPr>
        <dsp:cNvPr id="0" name=""/>
        <dsp:cNvSpPr/>
      </dsp:nvSpPr>
      <dsp:spPr>
        <a:xfrm>
          <a:off x="0" y="5296533"/>
          <a:ext cx="6254724" cy="1045391"/>
        </a:xfrm>
        <a:prstGeom prst="roundRect">
          <a:avLst/>
        </a:prstGeom>
        <a:solidFill>
          <a:schemeClr val="accent2">
            <a:hueOff val="253954"/>
            <a:satOff val="-3711"/>
            <a:lumOff val="1529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FFFFFF"/>
              </a:solidFill>
              <a:latin typeface="Constantia"/>
              <a:ea typeface="+mn-ea"/>
              <a:cs typeface="+mn-cs"/>
            </a:rPr>
            <a:t>Single grained – This structure type has high permeability but hardly any water retention. There are no aggregates holding the soil together.</a:t>
          </a:r>
        </a:p>
      </dsp:txBody>
      <dsp:txXfrm>
        <a:off x="51032" y="5347565"/>
        <a:ext cx="6152660" cy="9433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68017-FDE1-43CA-8CF6-99C170DECD29}">
      <dsp:nvSpPr>
        <dsp:cNvPr id="0" name=""/>
        <dsp:cNvSpPr/>
      </dsp:nvSpPr>
      <dsp:spPr>
        <a:xfrm>
          <a:off x="0" y="459"/>
          <a:ext cx="51922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65B1E-0896-4085-9C69-3382329B67FD}">
      <dsp:nvSpPr>
        <dsp:cNvPr id="0" name=""/>
        <dsp:cNvSpPr/>
      </dsp:nvSpPr>
      <dsp:spPr>
        <a:xfrm>
          <a:off x="0" y="459"/>
          <a:ext cx="5192263" cy="753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Heavy equipment and repeated wheel traffic</a:t>
          </a:r>
        </a:p>
      </dsp:txBody>
      <dsp:txXfrm>
        <a:off x="0" y="459"/>
        <a:ext cx="5192263" cy="753053"/>
      </dsp:txXfrm>
    </dsp:sp>
    <dsp:sp modelId="{8D3BAAC0-B4D6-415A-A8B2-8F5DDB05E266}">
      <dsp:nvSpPr>
        <dsp:cNvPr id="0" name=""/>
        <dsp:cNvSpPr/>
      </dsp:nvSpPr>
      <dsp:spPr>
        <a:xfrm>
          <a:off x="0" y="753512"/>
          <a:ext cx="51922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EAF80-2567-45F1-AFCA-ABF5B3008370}">
      <dsp:nvSpPr>
        <dsp:cNvPr id="0" name=""/>
        <dsp:cNvSpPr/>
      </dsp:nvSpPr>
      <dsp:spPr>
        <a:xfrm>
          <a:off x="0" y="753512"/>
          <a:ext cx="5192263" cy="753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Working or driving on wet soil</a:t>
          </a:r>
        </a:p>
      </dsp:txBody>
      <dsp:txXfrm>
        <a:off x="0" y="753512"/>
        <a:ext cx="5192263" cy="753053"/>
      </dsp:txXfrm>
    </dsp:sp>
    <dsp:sp modelId="{B1D49187-9832-4C7F-8DBA-6585E6094CDD}">
      <dsp:nvSpPr>
        <dsp:cNvPr id="0" name=""/>
        <dsp:cNvSpPr/>
      </dsp:nvSpPr>
      <dsp:spPr>
        <a:xfrm>
          <a:off x="0" y="1506565"/>
          <a:ext cx="51922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4A47F-FA2A-4598-801A-C7C1FC64E66E}">
      <dsp:nvSpPr>
        <dsp:cNvPr id="0" name=""/>
        <dsp:cNvSpPr/>
      </dsp:nvSpPr>
      <dsp:spPr>
        <a:xfrm>
          <a:off x="0" y="1506565"/>
          <a:ext cx="5192263" cy="753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Repeated tillage at the same depth</a:t>
          </a:r>
        </a:p>
      </dsp:txBody>
      <dsp:txXfrm>
        <a:off x="0" y="1506565"/>
        <a:ext cx="5192263" cy="753053"/>
      </dsp:txXfrm>
    </dsp:sp>
    <dsp:sp modelId="{1F40C7ED-61CF-488B-9672-596CD5A04562}">
      <dsp:nvSpPr>
        <dsp:cNvPr id="0" name=""/>
        <dsp:cNvSpPr/>
      </dsp:nvSpPr>
      <dsp:spPr>
        <a:xfrm>
          <a:off x="0" y="2259619"/>
          <a:ext cx="51922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2FFE0-6747-4046-838F-4118D47AD33D}">
      <dsp:nvSpPr>
        <dsp:cNvPr id="0" name=""/>
        <dsp:cNvSpPr/>
      </dsp:nvSpPr>
      <dsp:spPr>
        <a:xfrm>
          <a:off x="0" y="2259619"/>
          <a:ext cx="5192263" cy="753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Foot traffic and livestock pressure</a:t>
          </a:r>
        </a:p>
      </dsp:txBody>
      <dsp:txXfrm>
        <a:off x="0" y="2259619"/>
        <a:ext cx="5192263" cy="753053"/>
      </dsp:txXfrm>
    </dsp:sp>
    <dsp:sp modelId="{A2BC9955-A741-46E1-9C07-05BA3A35650B}">
      <dsp:nvSpPr>
        <dsp:cNvPr id="0" name=""/>
        <dsp:cNvSpPr/>
      </dsp:nvSpPr>
      <dsp:spPr>
        <a:xfrm>
          <a:off x="0" y="3012672"/>
          <a:ext cx="51922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72C62-28E5-436C-B0B2-E30E7873EC65}">
      <dsp:nvSpPr>
        <dsp:cNvPr id="0" name=""/>
        <dsp:cNvSpPr/>
      </dsp:nvSpPr>
      <dsp:spPr>
        <a:xfrm>
          <a:off x="0" y="3012672"/>
          <a:ext cx="5192263" cy="753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Construction, grading, or other heavy loads</a:t>
          </a:r>
        </a:p>
      </dsp:txBody>
      <dsp:txXfrm>
        <a:off x="0" y="3012672"/>
        <a:ext cx="5192263" cy="7530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7FAFB-F7BB-4C8A-974A-7C9343A0C895}">
      <dsp:nvSpPr>
        <dsp:cNvPr id="0" name=""/>
        <dsp:cNvSpPr/>
      </dsp:nvSpPr>
      <dsp:spPr>
        <a:xfrm>
          <a:off x="0" y="3380"/>
          <a:ext cx="10071621" cy="7199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7FC585-4207-40BB-AED7-76786ED138FA}">
      <dsp:nvSpPr>
        <dsp:cNvPr id="0" name=""/>
        <dsp:cNvSpPr/>
      </dsp:nvSpPr>
      <dsp:spPr>
        <a:xfrm>
          <a:off x="217798" y="165379"/>
          <a:ext cx="395997" cy="3959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D9D5E-337C-4A29-84F7-2390E8649B7D}">
      <dsp:nvSpPr>
        <dsp:cNvPr id="0" name=""/>
        <dsp:cNvSpPr/>
      </dsp:nvSpPr>
      <dsp:spPr>
        <a:xfrm>
          <a:off x="831595" y="3380"/>
          <a:ext cx="9240025" cy="719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Lower yields or uneven crop growth</a:t>
          </a:r>
          <a:endParaRPr lang="en-US" sz="2000" kern="1200"/>
        </a:p>
      </dsp:txBody>
      <dsp:txXfrm>
        <a:off x="831595" y="3380"/>
        <a:ext cx="9240025" cy="719995"/>
      </dsp:txXfrm>
    </dsp:sp>
    <dsp:sp modelId="{22E8B260-6B3F-4D49-A9A1-CD32F2FE92DA}">
      <dsp:nvSpPr>
        <dsp:cNvPr id="0" name=""/>
        <dsp:cNvSpPr/>
      </dsp:nvSpPr>
      <dsp:spPr>
        <a:xfrm>
          <a:off x="0" y="903375"/>
          <a:ext cx="10071621" cy="7199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09EC97-89C7-4716-9230-5980CFF3D879}">
      <dsp:nvSpPr>
        <dsp:cNvPr id="0" name=""/>
        <dsp:cNvSpPr/>
      </dsp:nvSpPr>
      <dsp:spPr>
        <a:xfrm>
          <a:off x="217798" y="1065374"/>
          <a:ext cx="395997" cy="3959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BF8CB-990F-44C1-8462-833909D8701E}">
      <dsp:nvSpPr>
        <dsp:cNvPr id="0" name=""/>
        <dsp:cNvSpPr/>
      </dsp:nvSpPr>
      <dsp:spPr>
        <a:xfrm>
          <a:off x="831595" y="903375"/>
          <a:ext cx="9240025" cy="719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Less efficient use of irrigation water</a:t>
          </a:r>
          <a:endParaRPr lang="en-US" sz="2000" kern="1200"/>
        </a:p>
      </dsp:txBody>
      <dsp:txXfrm>
        <a:off x="831595" y="903375"/>
        <a:ext cx="9240025" cy="719995"/>
      </dsp:txXfrm>
    </dsp:sp>
    <dsp:sp modelId="{1DF61538-D327-4041-941C-8FA943489523}">
      <dsp:nvSpPr>
        <dsp:cNvPr id="0" name=""/>
        <dsp:cNvSpPr/>
      </dsp:nvSpPr>
      <dsp:spPr>
        <a:xfrm>
          <a:off x="0" y="1803370"/>
          <a:ext cx="10071621" cy="7199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0E0DFC-AE3F-4B4B-B7E1-DE5C1531B1A7}">
      <dsp:nvSpPr>
        <dsp:cNvPr id="0" name=""/>
        <dsp:cNvSpPr/>
      </dsp:nvSpPr>
      <dsp:spPr>
        <a:xfrm>
          <a:off x="217798" y="1965369"/>
          <a:ext cx="395997" cy="3959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81F719-D31E-4D5E-A3A1-4170F72D1785}">
      <dsp:nvSpPr>
        <dsp:cNvPr id="0" name=""/>
        <dsp:cNvSpPr/>
      </dsp:nvSpPr>
      <dsp:spPr>
        <a:xfrm>
          <a:off x="831595" y="1803370"/>
          <a:ext cx="9240025" cy="719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More runoff/erosion and potential loss of inputs</a:t>
          </a:r>
          <a:endParaRPr lang="en-US" sz="2000" kern="1200"/>
        </a:p>
      </dsp:txBody>
      <dsp:txXfrm>
        <a:off x="831595" y="1803370"/>
        <a:ext cx="9240025" cy="719995"/>
      </dsp:txXfrm>
    </dsp:sp>
    <dsp:sp modelId="{AFA7BA72-D540-4B1F-B855-152E37B007D6}">
      <dsp:nvSpPr>
        <dsp:cNvPr id="0" name=""/>
        <dsp:cNvSpPr/>
      </dsp:nvSpPr>
      <dsp:spPr>
        <a:xfrm>
          <a:off x="0" y="2703364"/>
          <a:ext cx="10071621" cy="7199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0371AB-7B55-4049-AF8E-4E8D63C1068B}">
      <dsp:nvSpPr>
        <dsp:cNvPr id="0" name=""/>
        <dsp:cNvSpPr/>
      </dsp:nvSpPr>
      <dsp:spPr>
        <a:xfrm>
          <a:off x="217798" y="2865364"/>
          <a:ext cx="395997" cy="3959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82963-381F-487D-89DC-6EDB2042DA7C}">
      <dsp:nvSpPr>
        <dsp:cNvPr id="0" name=""/>
        <dsp:cNvSpPr/>
      </dsp:nvSpPr>
      <dsp:spPr>
        <a:xfrm>
          <a:off x="831595" y="2703364"/>
          <a:ext cx="9240025" cy="719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Extra labor, fuel, and equipment passes to correct the problem</a:t>
          </a:r>
          <a:endParaRPr lang="en-US" sz="2000" kern="1200"/>
        </a:p>
      </dsp:txBody>
      <dsp:txXfrm>
        <a:off x="831595" y="2703364"/>
        <a:ext cx="9240025" cy="719995"/>
      </dsp:txXfrm>
    </dsp:sp>
    <dsp:sp modelId="{BE5F9BFD-263E-4ED3-AB72-FCD6AE37C911}">
      <dsp:nvSpPr>
        <dsp:cNvPr id="0" name=""/>
        <dsp:cNvSpPr/>
      </dsp:nvSpPr>
      <dsp:spPr>
        <a:xfrm>
          <a:off x="0" y="3603359"/>
          <a:ext cx="10071621" cy="71999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B8D0F-312B-4F65-A6F3-50CA908537A1}">
      <dsp:nvSpPr>
        <dsp:cNvPr id="0" name=""/>
        <dsp:cNvSpPr/>
      </dsp:nvSpPr>
      <dsp:spPr>
        <a:xfrm>
          <a:off x="217798" y="3765358"/>
          <a:ext cx="395997" cy="39599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EE1DCD-D5AA-4010-80BA-B8D4B73DEF0B}">
      <dsp:nvSpPr>
        <dsp:cNvPr id="0" name=""/>
        <dsp:cNvSpPr/>
      </dsp:nvSpPr>
      <dsp:spPr>
        <a:xfrm>
          <a:off x="831595" y="3603359"/>
          <a:ext cx="9240025" cy="719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Mechanical remediation can be costly and may not restore soil structure long-term</a:t>
          </a:r>
          <a:endParaRPr lang="en-US" sz="2000" kern="1200"/>
        </a:p>
      </dsp:txBody>
      <dsp:txXfrm>
        <a:off x="831595" y="3603359"/>
        <a:ext cx="9240025" cy="7199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55852-7B24-4BA4-9BFC-C41008C2C782}">
      <dsp:nvSpPr>
        <dsp:cNvPr id="0" name=""/>
        <dsp:cNvSpPr/>
      </dsp:nvSpPr>
      <dsp:spPr>
        <a:xfrm>
          <a:off x="747719" y="2503"/>
          <a:ext cx="2893214" cy="1735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Avoid field traffic and tillage when soil is wet</a:t>
          </a:r>
        </a:p>
      </dsp:txBody>
      <dsp:txXfrm>
        <a:off x="747719" y="2503"/>
        <a:ext cx="2893214" cy="1735928"/>
      </dsp:txXfrm>
    </dsp:sp>
    <dsp:sp modelId="{169DD6B9-D335-4C7E-A93F-CC87D26626CB}">
      <dsp:nvSpPr>
        <dsp:cNvPr id="0" name=""/>
        <dsp:cNvSpPr/>
      </dsp:nvSpPr>
      <dsp:spPr>
        <a:xfrm>
          <a:off x="3930255" y="2503"/>
          <a:ext cx="2893214" cy="1735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Designate permanent traffic lanes/paths</a:t>
          </a:r>
        </a:p>
      </dsp:txBody>
      <dsp:txXfrm>
        <a:off x="3930255" y="2503"/>
        <a:ext cx="2893214" cy="1735928"/>
      </dsp:txXfrm>
    </dsp:sp>
    <dsp:sp modelId="{E547E59F-684B-420C-94E0-0E39499CB5AB}">
      <dsp:nvSpPr>
        <dsp:cNvPr id="0" name=""/>
        <dsp:cNvSpPr/>
      </dsp:nvSpPr>
      <dsp:spPr>
        <a:xfrm>
          <a:off x="7112790" y="2503"/>
          <a:ext cx="2893214" cy="1735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Reduce unnecessary trips</a:t>
          </a:r>
        </a:p>
      </dsp:txBody>
      <dsp:txXfrm>
        <a:off x="7112790" y="2503"/>
        <a:ext cx="2893214" cy="1735928"/>
      </dsp:txXfrm>
    </dsp:sp>
    <dsp:sp modelId="{ED14D18F-849D-4049-A14F-33DA7F191055}">
      <dsp:nvSpPr>
        <dsp:cNvPr id="0" name=""/>
        <dsp:cNvSpPr/>
      </dsp:nvSpPr>
      <dsp:spPr>
        <a:xfrm>
          <a:off x="747719" y="2027753"/>
          <a:ext cx="2893214" cy="1735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Use appropriate tire pressure and distribute equipment weight</a:t>
          </a:r>
        </a:p>
      </dsp:txBody>
      <dsp:txXfrm>
        <a:off x="747719" y="2027753"/>
        <a:ext cx="2893214" cy="1735928"/>
      </dsp:txXfrm>
    </dsp:sp>
    <dsp:sp modelId="{DCC0396A-9AC1-4764-B667-205A533B9CDD}">
      <dsp:nvSpPr>
        <dsp:cNvPr id="0" name=""/>
        <dsp:cNvSpPr/>
      </dsp:nvSpPr>
      <dsp:spPr>
        <a:xfrm>
          <a:off x="3930255" y="2027753"/>
          <a:ext cx="2893214" cy="1735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Keep soil covered with residue, mulch, or living cover crops</a:t>
          </a:r>
        </a:p>
      </dsp:txBody>
      <dsp:txXfrm>
        <a:off x="3930255" y="2027753"/>
        <a:ext cx="2893214" cy="1735928"/>
      </dsp:txXfrm>
    </dsp:sp>
    <dsp:sp modelId="{63330454-587E-4605-B526-92369C557534}">
      <dsp:nvSpPr>
        <dsp:cNvPr id="0" name=""/>
        <dsp:cNvSpPr/>
      </dsp:nvSpPr>
      <dsp:spPr>
        <a:xfrm>
          <a:off x="7112790" y="2027753"/>
          <a:ext cx="2893214" cy="1735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Build soil organic matter with compost and crop residues</a:t>
          </a:r>
        </a:p>
      </dsp:txBody>
      <dsp:txXfrm>
        <a:off x="7112790" y="2027753"/>
        <a:ext cx="2893214" cy="17359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#3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2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8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92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1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8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48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50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7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19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1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9/8/2026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33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6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default/files/2017-12/274957.pdf" TargetMode="External"/><Relationship Id="rId7" Type="http://schemas.openxmlformats.org/officeDocument/2006/relationships/hyperlink" Target="https://ipm.ucanr.edu/PMG/C001/m001scirrwheel.html" TargetMode="External"/><Relationship Id="rId2" Type="http://schemas.openxmlformats.org/officeDocument/2006/relationships/hyperlink" Target="https://ucanr.edu/blog/sacramento-valley-field-crops/article/strategies-avoid-and-manage-soil-compac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canr.edu/blog/alfalfa-forage-news/article/healthy-soils-healthy-alfalfa-stands-what-are-strategies" TargetMode="External"/><Relationship Id="rId5" Type="http://schemas.openxmlformats.org/officeDocument/2006/relationships/hyperlink" Target="https://ucanr.edu/node/163768/printable/print" TargetMode="External"/><Relationship Id="rId4" Type="http://schemas.openxmlformats.org/officeDocument/2006/relationships/hyperlink" Target="https://ucanr.edu/sites/default/files/2016-01/230297.pdf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my.ucanr.edu/repository/view.cfm?article=69753&amp;groupid=1" TargetMode="External"/><Relationship Id="rId2" Type="http://schemas.openxmlformats.org/officeDocument/2006/relationships/hyperlink" Target="https://calag.ucanr.edu/download_pdf.cfm?article=ca.v006n09p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lag.ucanr.edu/download_pdf.cfm?article=ca.v019n03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Constantia"/>
              </a:rPr>
              <a:t>Soil Structure and Compaction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Emily Courtney and Mia Lorence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CCD5EF-766D-43B9-A25D-19122E5FB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5" cy="1989682"/>
          </a:xfrm>
          <a:prstGeom prst="rect">
            <a:avLst/>
          </a:prstGeom>
          <a:solidFill>
            <a:schemeClr val="accent1"/>
          </a:solidFill>
          <a:ln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9699C9-77F1-4E33-A750-CB78C7EA2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5" y="806204"/>
            <a:ext cx="10579608" cy="1664208"/>
          </a:xfrm>
          <a:prstGeom prst="rect">
            <a:avLst/>
          </a:prstGeom>
          <a:noFill/>
          <a:ln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047AF1-CEC6-C4D1-2677-2FF3C4400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846" y="1059736"/>
            <a:ext cx="10040233" cy="122813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Constantia"/>
                <a:ea typeface="Calibri Light"/>
                <a:cs typeface="Calibri Light"/>
              </a:rPr>
              <a:t>Soil Structure vs. Soil Texture</a:t>
            </a:r>
            <a:endParaRPr lang="en-US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F03A0-3D2B-B099-F424-CF7FA89A1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846" y="2973313"/>
            <a:ext cx="10040233" cy="290309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>
                <a:latin typeface="Constantia"/>
                <a:ea typeface="Calibri Light"/>
                <a:cs typeface="Calibri Light"/>
              </a:rPr>
              <a:t>A Soils' </a:t>
            </a:r>
            <a:r>
              <a:rPr lang="en-US" sz="2800" b="1">
                <a:latin typeface="Constantia"/>
                <a:ea typeface="Calibri Light"/>
                <a:cs typeface="Calibri Light"/>
              </a:rPr>
              <a:t>Texture </a:t>
            </a:r>
            <a:r>
              <a:rPr lang="en-US" sz="2800">
                <a:latin typeface="Constantia"/>
                <a:ea typeface="Calibri Light"/>
                <a:cs typeface="Calibri Light"/>
              </a:rPr>
              <a:t>refers to the proportions or percentages of sand, silt, and clay. These proportions are what determines a soil's class or type. (i.e. sandy loam, loamy clay, etc.)</a:t>
            </a:r>
          </a:p>
          <a:p>
            <a:r>
              <a:rPr lang="en-US" sz="2800">
                <a:latin typeface="Constantia"/>
                <a:ea typeface="Calibri Light"/>
                <a:cs typeface="Calibri Light"/>
              </a:rPr>
              <a:t>Vs.</a:t>
            </a:r>
            <a:endParaRPr lang="en-US" sz="2800">
              <a:latin typeface="Constantia"/>
            </a:endParaRPr>
          </a:p>
          <a:p>
            <a:r>
              <a:rPr lang="en-US" sz="2800">
                <a:latin typeface="Constantia"/>
                <a:ea typeface="Calibri Light"/>
                <a:cs typeface="Calibri Light"/>
              </a:rPr>
              <a:t>A Soils' </a:t>
            </a:r>
            <a:r>
              <a:rPr lang="en-US" sz="2800" b="1">
                <a:latin typeface="Constantia"/>
                <a:ea typeface="Calibri Light"/>
                <a:cs typeface="Calibri Light"/>
              </a:rPr>
              <a:t>Structure </a:t>
            </a:r>
            <a:r>
              <a:rPr lang="en-US" sz="2800">
                <a:latin typeface="Constantia"/>
                <a:ea typeface="Calibri Light"/>
                <a:cs typeface="Calibri Light"/>
              </a:rPr>
              <a:t>refers to the formation of the soil particles (sand, silt, and clay) and organic matter combined together.</a:t>
            </a:r>
            <a:endParaRPr lang="en-US" sz="2800">
              <a:ea typeface="Calibri Light"/>
              <a:cs typeface="Calibri Light"/>
            </a:endParaRPr>
          </a:p>
          <a:p>
            <a:endParaRPr lang="en-US" sz="200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90194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1CF10-9EF1-C867-B16B-36B0D7A67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nstantia"/>
                <a:ea typeface="Calibri Light"/>
                <a:cs typeface="Calibri Light"/>
              </a:rPr>
              <a:t>Types of Soil in Fallbrook and Temecula Area</a:t>
            </a:r>
            <a:endParaRPr lang="en-US">
              <a:latin typeface="Constanti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B882F-06BB-6D0D-BC99-6EC453634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785" y="2370908"/>
            <a:ext cx="3850368" cy="3766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latin typeface="Constantia"/>
                <a:ea typeface="Calibri Light"/>
                <a:cs typeface="Calibri Light"/>
              </a:rPr>
              <a:t>Vista Course Sandy Loam </a:t>
            </a:r>
            <a:endParaRPr lang="en-US">
              <a:latin typeface="Constantia"/>
              <a:ea typeface="Calibri Light"/>
              <a:cs typeface="Calibri Light"/>
            </a:endParaRPr>
          </a:p>
          <a:p>
            <a:pPr>
              <a:buChar char="•"/>
            </a:pPr>
            <a:r>
              <a:rPr lang="en-US">
                <a:latin typeface="Constantia"/>
                <a:ea typeface="Calibri Light"/>
                <a:cs typeface="Calibri Light"/>
              </a:rPr>
              <a:t>Medium fertility</a:t>
            </a:r>
          </a:p>
          <a:p>
            <a:pPr>
              <a:buChar char="•"/>
            </a:pPr>
            <a:r>
              <a:rPr lang="en-US">
                <a:latin typeface="Constantia"/>
                <a:ea typeface="Calibri Light"/>
                <a:cs typeface="Calibri Light"/>
              </a:rPr>
              <a:t>Moderate-rapid permeability </a:t>
            </a:r>
          </a:p>
          <a:p>
            <a:pPr>
              <a:buChar char="•"/>
            </a:pPr>
            <a:r>
              <a:rPr lang="en-US">
                <a:latin typeface="Constantia"/>
                <a:ea typeface="Calibri Light"/>
                <a:cs typeface="Calibri Light"/>
              </a:rPr>
              <a:t>Available water holding capacity of 4 – 6 inches</a:t>
            </a:r>
          </a:p>
          <a:p>
            <a:pPr>
              <a:buChar char="•"/>
            </a:pPr>
            <a:r>
              <a:rPr lang="en-US">
                <a:latin typeface="Constantia"/>
                <a:ea typeface="Calibri Light"/>
                <a:cs typeface="Calibri Light"/>
              </a:rPr>
              <a:t>Rooting depth is 27 to 47 inches</a:t>
            </a:r>
          </a:p>
          <a:p>
            <a:pPr>
              <a:buChar char="•"/>
            </a:pPr>
            <a:endParaRPr lang="en-US">
              <a:ea typeface="Calibri Light"/>
              <a:cs typeface="Calibri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EEA97E-7D82-5CB4-8657-C81331A821EC}"/>
              </a:ext>
            </a:extLst>
          </p:cNvPr>
          <p:cNvSpPr txBox="1"/>
          <p:nvPr/>
        </p:nvSpPr>
        <p:spPr>
          <a:xfrm>
            <a:off x="4189186" y="2373086"/>
            <a:ext cx="3679371" cy="32337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  <a:spcBef>
                <a:spcPts val="1300"/>
              </a:spcBef>
            </a:pPr>
            <a:r>
              <a:rPr lang="en-US" sz="2400" b="1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Fallbrook Sandy Loam</a:t>
            </a:r>
            <a:r>
              <a:rPr lang="en-US" sz="2200" b="1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 </a:t>
            </a:r>
            <a:endParaRPr lang="en-US" sz="2200">
              <a:solidFill>
                <a:srgbClr val="262626"/>
              </a:solidFill>
              <a:latin typeface="Constantia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r>
              <a:rPr lang="en-US" sz="2400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Medium fertility</a:t>
            </a:r>
            <a:endParaRPr lang="en-US" sz="2400">
              <a:solidFill>
                <a:srgbClr val="000000"/>
              </a:solidFill>
              <a:latin typeface="Constantia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r>
              <a:rPr lang="en-US" sz="2400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Moderate permeability</a:t>
            </a:r>
            <a:endParaRPr lang="en-US" sz="2400">
              <a:solidFill>
                <a:srgbClr val="000000"/>
              </a:solidFill>
              <a:latin typeface="Constantia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r>
              <a:rPr lang="en-US" sz="2400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Available water holding capacity is 4.5  - 8inches</a:t>
            </a:r>
            <a:endParaRPr lang="en-US" sz="2400">
              <a:solidFill>
                <a:srgbClr val="000000"/>
              </a:solidFill>
              <a:latin typeface="Constantia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r>
              <a:rPr lang="en-US" sz="2400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Rooting depth of 28 to 60 inches.</a:t>
            </a:r>
            <a:endParaRPr lang="en-US" sz="2400">
              <a:latin typeface="Constantia"/>
              <a:ea typeface="Calibri Light"/>
              <a:cs typeface="Calibri Light"/>
            </a:endParaRPr>
          </a:p>
          <a:p>
            <a:pPr algn="l"/>
            <a:endParaRPr lang="en-US">
              <a:ea typeface="Calibri Light"/>
              <a:cs typeface="Calibri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473995-AFE4-0DF4-35D0-40B29BF3A635}"/>
              </a:ext>
            </a:extLst>
          </p:cNvPr>
          <p:cNvSpPr txBox="1"/>
          <p:nvPr/>
        </p:nvSpPr>
        <p:spPr>
          <a:xfrm>
            <a:off x="8153400" y="2157185"/>
            <a:ext cx="3788228" cy="46561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  <a:spcBef>
                <a:spcPts val="1300"/>
              </a:spcBef>
            </a:pPr>
            <a:r>
              <a:rPr lang="en-US" sz="2400" b="1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Temecula: Greenfield Sandy Loam</a:t>
            </a:r>
            <a:endParaRPr lang="en-US"/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r>
              <a:rPr lang="en-US" sz="2400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Medium fertility</a:t>
            </a: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r>
              <a:rPr lang="en-US" sz="2400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Moderate-rapid permeability</a:t>
            </a: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r>
              <a:rPr lang="en-US" sz="2400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Available water holding capacity is between 5.5 - 7.5 inches</a:t>
            </a: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r>
              <a:rPr lang="en-US" sz="2400">
                <a:solidFill>
                  <a:srgbClr val="262626"/>
                </a:solidFill>
                <a:latin typeface="Constantia"/>
                <a:ea typeface="Calibri Light"/>
                <a:cs typeface="Calibri Light"/>
              </a:rPr>
              <a:t>Rooting depth is more than 60 inches</a:t>
            </a: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Arial"/>
              <a:buChar char="•"/>
            </a:pPr>
            <a:endParaRPr lang="en-US" sz="2400" b="1">
              <a:solidFill>
                <a:srgbClr val="262626"/>
              </a:solidFill>
              <a:latin typeface="Constantia"/>
              <a:ea typeface="Calibri Light"/>
              <a:cs typeface="Calibri Light"/>
            </a:endParaRPr>
          </a:p>
          <a:p>
            <a:endParaRPr lang="en-US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565997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46C30-4206-8E32-84DA-E070F5FF5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</p:spPr>
        <p:txBody>
          <a:bodyPr>
            <a:normAutofit/>
          </a:bodyPr>
          <a:lstStyle/>
          <a:p>
            <a:r>
              <a:rPr lang="en-US">
                <a:latin typeface="Constantia" panose="02030602050306030303" pitchFamily="18" charset="0"/>
              </a:rPr>
              <a:t>Improving a Soil’s Structure Through Biology</a:t>
            </a:r>
          </a:p>
        </p:txBody>
      </p:sp>
      <p:pic>
        <p:nvPicPr>
          <p:cNvPr id="7" name="Graphic 6" descr="Plant">
            <a:extLst>
              <a:ext uri="{FF2B5EF4-FFF2-40B4-BE49-F238E27FC236}">
                <a16:creationId xmlns:a16="http://schemas.microsoft.com/office/drawing/2014/main" id="{57410DE9-C81C-BB6D-733A-5AEB40E663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3626" y="2705724"/>
            <a:ext cx="2734956" cy="27349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2546E9-EE03-73ED-4C44-0415F781B315}"/>
              </a:ext>
            </a:extLst>
          </p:cNvPr>
          <p:cNvSpPr/>
          <p:nvPr/>
        </p:nvSpPr>
        <p:spPr>
          <a:xfrm>
            <a:off x="4405483" y="3068052"/>
            <a:ext cx="6494165" cy="28846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E2728-0199-DED7-FE79-A01196094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1336" y="2011680"/>
            <a:ext cx="6789044" cy="37661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Constantia"/>
              </a:rPr>
              <a:t>What creates and supports a soil’s structure is the microbiology and organic matter within the soil.</a:t>
            </a:r>
          </a:p>
          <a:p>
            <a:endParaRPr lang="en-US"/>
          </a:p>
          <a:p>
            <a:r>
              <a:rPr lang="en-US">
                <a:solidFill>
                  <a:schemeClr val="bg1"/>
                </a:solidFill>
                <a:latin typeface="Constantia"/>
              </a:rPr>
              <a:t>Ways to increase your soil’s biology: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Constantia"/>
              </a:rPr>
              <a:t>Compost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Constantia"/>
              </a:rPr>
              <a:t>Compost and/or worm Teas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Constantia"/>
              </a:rPr>
              <a:t>Worm castings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Constantia"/>
              </a:rPr>
              <a:t>Beneficial nematodes</a:t>
            </a:r>
          </a:p>
          <a:p>
            <a:endParaRPr lang="en-US"/>
          </a:p>
        </p:txBody>
      </p:sp>
      <p:pic>
        <p:nvPicPr>
          <p:cNvPr id="6" name="Graphic 5" descr="Plant With Roots with solid fill">
            <a:extLst>
              <a:ext uri="{FF2B5EF4-FFF2-40B4-BE49-F238E27FC236}">
                <a16:creationId xmlns:a16="http://schemas.microsoft.com/office/drawing/2014/main" id="{B1FE1D7D-8569-D510-1E0C-37A9BCEBD0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465" y="2810876"/>
            <a:ext cx="3141868" cy="314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08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5A710-1BF6-E57C-5C40-B87A9AC6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975" y="115738"/>
            <a:ext cx="6657975" cy="133815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Constantia"/>
                <a:ea typeface="Calibri Light"/>
                <a:cs typeface="Calibri Light"/>
              </a:rPr>
              <a:t>Easy Soil Tests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59FBC-7EA3-B870-AC6D-E8224A182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25" y="1371600"/>
            <a:ext cx="6894476" cy="50548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b="1" u="sng">
                <a:latin typeface="Constantia"/>
                <a:ea typeface="Calibri Light"/>
                <a:cs typeface="Calibri Light"/>
              </a:rPr>
              <a:t>Jar Test – SOIL TEXTURE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>
                <a:latin typeface="Constantia"/>
                <a:ea typeface="Calibri Light"/>
                <a:cs typeface="Calibri Light"/>
              </a:rPr>
              <a:t>What you'll need</a:t>
            </a:r>
            <a:r>
              <a:rPr lang="en-US">
                <a:latin typeface="Constantia"/>
                <a:ea typeface="Calibri Light"/>
                <a:cs typeface="Calibri Light"/>
              </a:rPr>
              <a:t>: Mason Jar, soil, water, 1tsp of dish soap or water softener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>
                <a:latin typeface="Constantia"/>
                <a:ea typeface="Calibri Light"/>
                <a:cs typeface="Calibri Light"/>
              </a:rPr>
              <a:t>What to do</a:t>
            </a:r>
            <a:r>
              <a:rPr lang="en-US">
                <a:latin typeface="Constantia"/>
                <a:ea typeface="Calibri Light"/>
                <a:cs typeface="Calibri Light"/>
              </a:rPr>
              <a:t>: Fill 1/3 of the jar with soil, add 1sp of dish soap, and fill the rest with water till almost full. Shake the jar for 1 min straight. Let the soil settle for 24hours.</a:t>
            </a:r>
          </a:p>
          <a:p>
            <a:pPr marL="0" indent="0">
              <a:buNone/>
            </a:pPr>
            <a:endParaRPr lang="en-US">
              <a:latin typeface="Constantia" panose="02030602050306030303" pitchFamily="18" charset="0"/>
              <a:ea typeface="Calibri Light"/>
              <a:cs typeface="Calibri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AE76EF-4490-4FA8-8C93-77C0FA754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0"/>
            <a:ext cx="463905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uperintendent - Soil Type Jar Test - Lawn Addicts">
            <a:extLst>
              <a:ext uri="{FF2B5EF4-FFF2-40B4-BE49-F238E27FC236}">
                <a16:creationId xmlns:a16="http://schemas.microsoft.com/office/drawing/2014/main" id="{254EB1EE-CAD8-4CCD-F506-7CFDA5512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969" y="114937"/>
            <a:ext cx="3856088" cy="2944265"/>
          </a:xfrm>
          <a:prstGeom prst="rect">
            <a:avLst/>
          </a:prstGeom>
        </p:spPr>
      </p:pic>
      <p:pic>
        <p:nvPicPr>
          <p:cNvPr id="6" name="Picture 5" descr="Testing Soil Texture – The Mason Jar Test – GrowIt BuildIT">
            <a:extLst>
              <a:ext uri="{FF2B5EF4-FFF2-40B4-BE49-F238E27FC236}">
                <a16:creationId xmlns:a16="http://schemas.microsoft.com/office/drawing/2014/main" id="{D87703A0-B445-0764-3B69-7EEA00653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344" y="3205843"/>
            <a:ext cx="3717473" cy="3654879"/>
          </a:xfrm>
          <a:prstGeom prst="rect">
            <a:avLst/>
          </a:prstGeom>
        </p:spPr>
      </p:pic>
      <p:pic>
        <p:nvPicPr>
          <p:cNvPr id="9" name="Picture 8" descr="soil texture jar test - MSU Extension Soil Fertility | Montana State University">
            <a:extLst>
              <a:ext uri="{FF2B5EF4-FFF2-40B4-BE49-F238E27FC236}">
                <a16:creationId xmlns:a16="http://schemas.microsoft.com/office/drawing/2014/main" id="{54E7566C-7C40-6B9C-9647-876512CB5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018" y="3724273"/>
            <a:ext cx="2805793" cy="312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99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7B07F-E6F3-1222-8C49-014DB0474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499533"/>
            <a:ext cx="7214566" cy="16581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>
                <a:solidFill>
                  <a:srgbClr val="FFFFFF"/>
                </a:solidFill>
                <a:latin typeface="Constantia"/>
              </a:rPr>
              <a:t>Shovel Test – </a:t>
            </a:r>
            <a:r>
              <a:rPr lang="en-US" sz="3200" b="1" u="sng">
                <a:solidFill>
                  <a:srgbClr val="FFFFFF"/>
                </a:solidFill>
                <a:latin typeface="Constantia"/>
              </a:rPr>
              <a:t>SOIL STRUCTURE</a:t>
            </a:r>
            <a:r>
              <a:rPr lang="en-US" sz="3200">
                <a:solidFill>
                  <a:srgbClr val="FFFFFF"/>
                </a:solidFill>
                <a:latin typeface="Constantia"/>
              </a:rPr>
              <a:t> 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043D68-D4D8-F853-23F2-34DEF18F1D7B}"/>
              </a:ext>
            </a:extLst>
          </p:cNvPr>
          <p:cNvSpPr txBox="1"/>
          <p:nvPr/>
        </p:nvSpPr>
        <p:spPr>
          <a:xfrm>
            <a:off x="663050" y="1572623"/>
            <a:ext cx="6638543" cy="371868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7200" indent="-457200">
              <a:lnSpc>
                <a:spcPct val="16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>
                <a:latin typeface="Constantia"/>
              </a:rPr>
              <a:t>Perform the test when the soil is moist ​</a:t>
            </a:r>
            <a:endParaRPr lang="en-US" sz="2400">
              <a:latin typeface="Constantia"/>
              <a:ea typeface="Calibri Light" panose="020F0302020204030204"/>
              <a:cs typeface="Calibri Light" panose="020F0302020204030204"/>
            </a:endParaRPr>
          </a:p>
          <a:p>
            <a:pPr marL="457200" indent="-457200">
              <a:lnSpc>
                <a:spcPct val="16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>
                <a:latin typeface="Constantia"/>
              </a:rPr>
              <a:t>Dig a 8-12in depth cube of soil and place on a flat surface or tray​</a:t>
            </a:r>
            <a:endParaRPr lang="en-US" sz="2400">
              <a:latin typeface="Constantia"/>
              <a:ea typeface="Calibri Light"/>
              <a:cs typeface="Calibri Light"/>
            </a:endParaRPr>
          </a:p>
          <a:p>
            <a:pPr marL="457200" indent="-457200">
              <a:lnSpc>
                <a:spcPct val="16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400">
                <a:latin typeface="Constantia"/>
              </a:rPr>
              <a:t>What to look for: break the soil sample in your hands and look for roots, soil clumps, earthworms. If the soil has a plate-like structure running horizontally, it is likely compacted soil.​</a:t>
            </a:r>
            <a:endParaRPr lang="en-US" sz="2400">
              <a:latin typeface="Constantia"/>
              <a:ea typeface="Calibri Light"/>
              <a:cs typeface="Calibri Light"/>
            </a:endParaRPr>
          </a:p>
          <a:p>
            <a:pPr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4" name="Content Placeholder 3" descr="The shovel: The most important diagnostic tool on your farm">
            <a:extLst>
              <a:ext uri="{FF2B5EF4-FFF2-40B4-BE49-F238E27FC236}">
                <a16:creationId xmlns:a16="http://schemas.microsoft.com/office/drawing/2014/main" id="{9FEC6ED8-9CA7-A0F0-99DB-443772070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480" r="11031" b="-1"/>
          <a:stretch>
            <a:fillRect/>
          </a:stretch>
        </p:blipFill>
        <p:spPr>
          <a:xfrm>
            <a:off x="8114535" y="11"/>
            <a:ext cx="4077465" cy="2736255"/>
          </a:xfrm>
          <a:prstGeom prst="rect">
            <a:avLst/>
          </a:prstGeom>
        </p:spPr>
      </p:pic>
      <p:pic>
        <p:nvPicPr>
          <p:cNvPr id="9" name="Picture 8" descr="Shovel In Ground Images – Browse 299,631 Stock Photos ...">
            <a:extLst>
              <a:ext uri="{FF2B5EF4-FFF2-40B4-BE49-F238E27FC236}">
                <a16:creationId xmlns:a16="http://schemas.microsoft.com/office/drawing/2014/main" id="{D319C6B9-4EE6-7DAB-16E3-5DFAC16C1A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585" r="1" b="1"/>
          <a:stretch>
            <a:fillRect/>
          </a:stretch>
        </p:blipFill>
        <p:spPr>
          <a:xfrm>
            <a:off x="8114536" y="2897119"/>
            <a:ext cx="4077463" cy="396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59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DEE72-F6FF-1693-E2E6-D8076CE07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5" y="499533"/>
            <a:ext cx="6562726" cy="1658198"/>
          </a:xfrm>
        </p:spPr>
        <p:txBody>
          <a:bodyPr>
            <a:normAutofit/>
          </a:bodyPr>
          <a:lstStyle/>
          <a:p>
            <a:r>
              <a:rPr lang="en-US">
                <a:latin typeface="Constantia" panose="02030602050306030303" pitchFamily="18" charset="0"/>
                <a:ea typeface="Calibri Light"/>
                <a:cs typeface="Calibri Light"/>
              </a:rPr>
              <a:t>Damages to Soil Structure</a:t>
            </a:r>
            <a:endParaRPr lang="en-US">
              <a:latin typeface="Constantia" panose="02030602050306030303" pitchFamily="18" charset="0"/>
            </a:endParaRPr>
          </a:p>
        </p:txBody>
      </p:sp>
      <p:pic>
        <p:nvPicPr>
          <p:cNvPr id="8" name="Picture 7" descr="Growing plant">
            <a:extLst>
              <a:ext uri="{FF2B5EF4-FFF2-40B4-BE49-F238E27FC236}">
                <a16:creationId xmlns:a16="http://schemas.microsoft.com/office/drawing/2014/main" id="{572BF365-24D1-98F3-A5B7-66CF71182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83" r="27027" b="3"/>
          <a:stretch>
            <a:fillRect/>
          </a:stretch>
        </p:blipFill>
        <p:spPr>
          <a:xfrm>
            <a:off x="20" y="10"/>
            <a:ext cx="4077443" cy="68644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5DFC9-4E56-6ABD-BCEA-C65D7C36D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25" y="2276856"/>
            <a:ext cx="6428994" cy="37661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Constantia" panose="02030602050306030303" pitchFamily="18" charset="0"/>
                <a:ea typeface="Calibri Light"/>
                <a:cs typeface="Calibri Light"/>
              </a:rPr>
              <a:t>There are several ways Soil Structures can become damaged.</a:t>
            </a:r>
          </a:p>
          <a:p>
            <a:pPr>
              <a:buFont typeface="Wingdings" pitchFamily="34" charset="0"/>
              <a:buChar char="Ø"/>
            </a:pPr>
            <a:r>
              <a:rPr lang="en-US">
                <a:latin typeface="Constantia" panose="02030602050306030303" pitchFamily="18" charset="0"/>
                <a:ea typeface="Calibri Light"/>
                <a:cs typeface="Calibri Light"/>
              </a:rPr>
              <a:t>Working soil when it is too wet</a:t>
            </a:r>
          </a:p>
          <a:p>
            <a:pPr>
              <a:buFont typeface="Wingdings" pitchFamily="34" charset="0"/>
              <a:buChar char="Ø"/>
            </a:pPr>
            <a:r>
              <a:rPr lang="en-US">
                <a:latin typeface="Constantia" panose="02030602050306030303" pitchFamily="18" charset="0"/>
                <a:ea typeface="Calibri Light"/>
                <a:cs typeface="Calibri Light"/>
              </a:rPr>
              <a:t>Excessive tillage</a:t>
            </a:r>
          </a:p>
          <a:p>
            <a:pPr>
              <a:buFont typeface="Wingdings" pitchFamily="34" charset="0"/>
              <a:buChar char="Ø"/>
            </a:pPr>
            <a:r>
              <a:rPr lang="en-US">
                <a:latin typeface="Constantia" panose="02030602050306030303" pitchFamily="18" charset="0"/>
                <a:ea typeface="Calibri Light"/>
                <a:cs typeface="Calibri Light"/>
              </a:rPr>
              <a:t>Bare soil and erosion</a:t>
            </a:r>
          </a:p>
          <a:p>
            <a:pPr>
              <a:buFont typeface="Wingdings" pitchFamily="34" charset="0"/>
              <a:buChar char="Ø"/>
            </a:pPr>
            <a:r>
              <a:rPr lang="en-US">
                <a:latin typeface="Constantia" panose="02030602050306030303" pitchFamily="18" charset="0"/>
                <a:ea typeface="Calibri Light"/>
                <a:cs typeface="Calibri Light"/>
              </a:rPr>
              <a:t>Heavy axel loads and repeated traffic</a:t>
            </a:r>
          </a:p>
          <a:p>
            <a:pPr>
              <a:buFont typeface="Wingdings" pitchFamily="34" charset="0"/>
              <a:buChar char="Ø"/>
            </a:pPr>
            <a:r>
              <a:rPr lang="en-US">
                <a:latin typeface="Constantia" panose="02030602050306030303" pitchFamily="18" charset="0"/>
                <a:ea typeface="Calibri Light"/>
                <a:cs typeface="Calibri Light"/>
              </a:rPr>
              <a:t>Loss of organic matter</a:t>
            </a:r>
          </a:p>
          <a:p>
            <a:pPr>
              <a:buFont typeface="Wingdings" pitchFamily="34" charset="0"/>
              <a:buChar char="Ø"/>
            </a:pPr>
            <a:endParaRPr lang="en-US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87128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2D68F-AEF3-D044-34F6-BDE0BEA6C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14" y="96967"/>
            <a:ext cx="6657975" cy="16581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>
                <a:solidFill>
                  <a:srgbClr val="FFFFFF"/>
                </a:solidFill>
              </a:rPr>
              <a:t>Soil Compaction</a:t>
            </a:r>
            <a:endParaRPr lang="en-US" b="1" u="sng">
              <a:solidFill>
                <a:srgbClr val="FFFFFF"/>
              </a:solidFill>
              <a:ea typeface="Calibri Ligh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383E3B-1947-8F8A-D6ED-19EB4DC53B78}"/>
              </a:ext>
            </a:extLst>
          </p:cNvPr>
          <p:cNvSpPr txBox="1"/>
          <p:nvPr/>
        </p:nvSpPr>
        <p:spPr>
          <a:xfrm>
            <a:off x="418079" y="1755164"/>
            <a:ext cx="6638543" cy="371868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buFont typeface="Arial"/>
              <a:buChar char="•"/>
            </a:pPr>
            <a:r>
              <a:rPr lang="en-US" sz="3200" b="1">
                <a:solidFill>
                  <a:schemeClr val="bg1"/>
                </a:solidFill>
                <a:ea typeface="+mn-lt"/>
                <a:cs typeface="+mn-lt"/>
              </a:rPr>
              <a:t>Soil compaction occurs when soil particles are pressed closer together, reducing pore space.</a:t>
            </a:r>
          </a:p>
          <a:p>
            <a:endParaRPr lang="en-US" sz="3200" b="1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3200" b="1">
                <a:solidFill>
                  <a:schemeClr val="bg1"/>
                </a:solidFill>
                <a:ea typeface="+mn-lt"/>
                <a:cs typeface="+mn-lt"/>
              </a:rPr>
              <a:t>Less air for roots</a:t>
            </a: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 </a:t>
            </a:r>
            <a:endParaRPr lang="en-US" sz="3200">
              <a:solidFill>
                <a:schemeClr val="bg1"/>
              </a:solidFill>
              <a:ea typeface="Calibri Light"/>
              <a:cs typeface="Calibri Light"/>
            </a:endParaRPr>
          </a:p>
          <a:p>
            <a:pPr>
              <a:buFont typeface="Arial"/>
              <a:buChar char="•"/>
            </a:pPr>
            <a:endParaRPr lang="en-US" sz="32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3200" b="1">
                <a:solidFill>
                  <a:schemeClr val="bg1"/>
                </a:solidFill>
                <a:ea typeface="+mn-lt"/>
                <a:cs typeface="+mn-lt"/>
              </a:rPr>
              <a:t>Slower water movement</a:t>
            </a: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 </a:t>
            </a:r>
            <a:endParaRPr lang="en-US" sz="3200">
              <a:solidFill>
                <a:schemeClr val="bg1"/>
              </a:solidFill>
              <a:ea typeface="Calibri Light"/>
              <a:cs typeface="Calibri Light"/>
            </a:endParaRPr>
          </a:p>
          <a:p>
            <a:pPr>
              <a:buFont typeface="Arial"/>
              <a:buChar char="•"/>
            </a:pPr>
            <a:endParaRPr lang="en-US" sz="32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3200" b="1">
                <a:solidFill>
                  <a:schemeClr val="bg1"/>
                </a:solidFill>
                <a:ea typeface="+mn-lt"/>
                <a:cs typeface="+mn-lt"/>
              </a:rPr>
              <a:t>Restricted root growth</a:t>
            </a:r>
            <a:endParaRPr lang="en-US" sz="3200">
              <a:solidFill>
                <a:schemeClr val="bg1"/>
              </a:solidFill>
              <a:ea typeface="+mn-lt"/>
              <a:cs typeface="+mn-lt"/>
            </a:endParaRPr>
          </a:p>
          <a:p>
            <a:pPr marL="285750" indent="-285750">
              <a:lnSpc>
                <a:spcPct val="85000"/>
              </a:lnSpc>
              <a:buFont typeface="Arial"/>
              <a:buChar char="•"/>
            </a:pPr>
            <a:endParaRPr lang="en-US" sz="32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en-US" sz="3200" b="1">
              <a:solidFill>
                <a:schemeClr val="tx1">
                  <a:lumMod val="85000"/>
                  <a:lumOff val="15000"/>
                </a:schemeClr>
              </a:solidFill>
              <a:ea typeface="Calibri Light"/>
              <a:cs typeface="Calibri Light"/>
            </a:endParaRPr>
          </a:p>
          <a:p>
            <a:pPr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en-US" sz="3200">
              <a:solidFill>
                <a:schemeClr val="tx1">
                  <a:lumMod val="85000"/>
                  <a:lumOff val="15000"/>
                </a:schemeClr>
              </a:solidFill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AE76EF-4490-4FA8-8C93-77C0FA754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0"/>
            <a:ext cx="463905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The Effect of Soil Compaction on Tree Health — SJV Trees and Vines">
            <a:extLst>
              <a:ext uri="{FF2B5EF4-FFF2-40B4-BE49-F238E27FC236}">
                <a16:creationId xmlns:a16="http://schemas.microsoft.com/office/drawing/2014/main" id="{209D5CDF-8C13-46C5-8960-FF4C77816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0087" y="4248859"/>
            <a:ext cx="4396144" cy="2486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B47984-C12D-FFFE-928E-F64148964504}"/>
              </a:ext>
            </a:extLst>
          </p:cNvPr>
          <p:cNvSpPr txBox="1"/>
          <p:nvPr/>
        </p:nvSpPr>
        <p:spPr>
          <a:xfrm>
            <a:off x="7617870" y="495486"/>
            <a:ext cx="4524074" cy="2213372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/>
              <a:t>Why Pore Space Matters</a:t>
            </a:r>
            <a:endParaRPr lang="en-US" sz="2000" b="1">
              <a:ea typeface="Calibri Light"/>
              <a:cs typeface="Calibri Light"/>
            </a:endParaRPr>
          </a:p>
          <a:p>
            <a:endParaRPr lang="en-US" sz="2000">
              <a:ea typeface="+mn-lt"/>
              <a:cs typeface="+mn-lt"/>
            </a:endParaRPr>
          </a:p>
          <a:p>
            <a:r>
              <a:rPr lang="en-US" sz="2000">
                <a:ea typeface="+mn-lt"/>
                <a:cs typeface="+mn-lt"/>
              </a:rPr>
              <a:t>Pores = pathways for air + water + roots</a:t>
            </a:r>
            <a:endParaRPr lang="en-US" sz="2000">
              <a:ea typeface="Calibri Light"/>
              <a:cs typeface="Calibri Light"/>
            </a:endParaRPr>
          </a:p>
          <a:p>
            <a:endParaRPr lang="en-US" sz="2000">
              <a:ea typeface="+mn-lt"/>
              <a:cs typeface="+mn-lt"/>
            </a:endParaRPr>
          </a:p>
          <a:p>
            <a:r>
              <a:rPr lang="en-US" sz="2000">
                <a:ea typeface="+mn-lt"/>
                <a:cs typeface="+mn-lt"/>
              </a:rPr>
              <a:t>Compaction → fewer &amp; smaller pores</a:t>
            </a:r>
            <a:endParaRPr lang="en-US" sz="2000">
              <a:ea typeface="Calibri Light"/>
              <a:cs typeface="Calibri Light"/>
            </a:endParaRPr>
          </a:p>
          <a:p>
            <a:pPr algn="l"/>
            <a:endParaRPr lang="en-US" sz="240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50772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1E35F-8215-E383-982D-F6A383AA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499533"/>
            <a:ext cx="6587613" cy="1658198"/>
          </a:xfrm>
        </p:spPr>
        <p:txBody>
          <a:bodyPr>
            <a:normAutofit/>
          </a:bodyPr>
          <a:lstStyle/>
          <a:p>
            <a:r>
              <a:rPr lang="en-US" sz="5000">
                <a:ea typeface="Calibri Light"/>
                <a:cs typeface="Calibri Light"/>
              </a:rPr>
              <a:t>What Crops Are Most Sensitive to Compaction?</a:t>
            </a:r>
            <a:endParaRPr lang="en-US" sz="5000"/>
          </a:p>
        </p:txBody>
      </p:sp>
      <p:pic>
        <p:nvPicPr>
          <p:cNvPr id="4" name="Picture 3" descr="EVALUATING VINEYARD SOILS IN TRENCHES | Lodi Growers">
            <a:extLst>
              <a:ext uri="{FF2B5EF4-FFF2-40B4-BE49-F238E27FC236}">
                <a16:creationId xmlns:a16="http://schemas.microsoft.com/office/drawing/2014/main" id="{4C18E11B-DF81-F9CE-C8E2-154B201763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6" t="-779" r="-173" b="779"/>
          <a:stretch>
            <a:fillRect/>
          </a:stretch>
        </p:blipFill>
        <p:spPr>
          <a:xfrm>
            <a:off x="633999" y="766587"/>
            <a:ext cx="3994397" cy="53350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8B8C9-A952-27EF-ABB8-763270E99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011680"/>
            <a:ext cx="6587613" cy="38647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>
                <a:ea typeface="+mn-lt"/>
                <a:cs typeface="+mn-lt"/>
              </a:rPr>
              <a:t>No single crop is most sensitive.</a:t>
            </a:r>
            <a:br>
              <a:rPr lang="en-US" sz="2200" b="1">
                <a:ea typeface="+mn-lt"/>
                <a:cs typeface="+mn-lt"/>
              </a:rPr>
            </a:br>
            <a:r>
              <a:rPr lang="en-US" sz="2200" b="1">
                <a:ea typeface="+mn-lt"/>
                <a:cs typeface="+mn-lt"/>
              </a:rPr>
              <a:t> Impacts depend on soil, moisture, roots, and traffic.</a:t>
            </a:r>
            <a:endParaRPr lang="en-US" b="1">
              <a:ea typeface="+mn-lt"/>
              <a:cs typeface="+mn-lt"/>
            </a:endParaRPr>
          </a:p>
          <a:p>
            <a:r>
              <a:rPr lang="en-US" sz="2200" b="1">
                <a:ea typeface="+mn-lt"/>
                <a:cs typeface="+mn-lt"/>
              </a:rPr>
              <a:t>Examples:</a:t>
            </a:r>
            <a:endParaRPr lang="en-US"/>
          </a:p>
          <a:p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b="1">
                <a:ea typeface="+mn-lt"/>
                <a:cs typeface="+mn-lt"/>
              </a:rPr>
              <a:t>Tomatoes</a:t>
            </a:r>
            <a:r>
              <a:rPr lang="en-US" sz="2200">
                <a:ea typeface="+mn-lt"/>
                <a:cs typeface="+mn-lt"/>
              </a:rPr>
              <a:t> — restricted roots &amp; growth </a:t>
            </a:r>
            <a:endParaRPr lang="en-US"/>
          </a:p>
          <a:p>
            <a:r>
              <a:rPr lang="en-US" sz="2200" b="1">
                <a:ea typeface="+mn-lt"/>
                <a:cs typeface="+mn-lt"/>
              </a:rPr>
              <a:t>Alfalfa</a:t>
            </a:r>
            <a:r>
              <a:rPr lang="en-US" sz="2200">
                <a:ea typeface="+mn-lt"/>
                <a:cs typeface="+mn-lt"/>
              </a:rPr>
              <a:t> — highly sensitive to repeated traffic </a:t>
            </a:r>
            <a:endParaRPr lang="en-US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200">
                <a:ea typeface="+mn-lt"/>
                <a:cs typeface="+mn-lt"/>
              </a:rPr>
              <a:t> </a:t>
            </a:r>
            <a:r>
              <a:rPr lang="en-US" sz="2200" b="1">
                <a:ea typeface="+mn-lt"/>
                <a:cs typeface="+mn-lt"/>
              </a:rPr>
              <a:t>Tree &amp; vine crops</a:t>
            </a:r>
            <a:r>
              <a:rPr lang="en-US" sz="2200">
                <a:ea typeface="+mn-lt"/>
                <a:cs typeface="+mn-lt"/>
              </a:rPr>
              <a:t> — deep compaction can restrict rooting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endParaRPr lang="en-US" sz="2200">
              <a:ea typeface="Calibri Light"/>
              <a:cs typeface="Calibri Light"/>
            </a:endParaRPr>
          </a:p>
          <a:p>
            <a:endParaRPr lang="en-US" sz="2200">
              <a:ea typeface="Calibri Light"/>
              <a:cs typeface="Calibri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04ECB3-1306-A661-0AC7-62FB5F183B99}"/>
              </a:ext>
            </a:extLst>
          </p:cNvPr>
          <p:cNvSpPr txBox="1"/>
          <p:nvPr/>
        </p:nvSpPr>
        <p:spPr>
          <a:xfrm>
            <a:off x="4876561" y="5297930"/>
            <a:ext cx="6978439" cy="51077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ea typeface="+mn-lt"/>
                <a:cs typeface="+mn-lt"/>
              </a:rPr>
              <a:t>Restricted roots = reduced access to water &amp; nutrients</a:t>
            </a:r>
            <a:endParaRPr lang="en-US" sz="2400" b="1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00059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5AFDA-5D2C-517F-7937-92F1E9783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Causes</a:t>
            </a:r>
            <a:endParaRPr lang="en-US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68621288-47AB-A430-6118-79D7A1ABEB6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65283" y="2011680"/>
          <a:ext cx="5192263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9D3DE03-7C3E-0539-EAC8-A0CE5D46A6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3738" y="4539145"/>
            <a:ext cx="3945611" cy="23129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8F8439D-B9CC-7F0A-7EC5-B03E8263E0B7}"/>
              </a:ext>
            </a:extLst>
          </p:cNvPr>
          <p:cNvSpPr txBox="1"/>
          <p:nvPr/>
        </p:nvSpPr>
        <p:spPr>
          <a:xfrm>
            <a:off x="6415763" y="306983"/>
            <a:ext cx="4699000" cy="2043113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Wet Soil = Higher Risk</a:t>
            </a:r>
            <a:endParaRPr lang="en-US"/>
          </a:p>
          <a:p>
            <a:endParaRPr lang="en-US" b="1">
              <a:ea typeface="+mn-lt"/>
              <a:cs typeface="+mn-lt"/>
            </a:endParaRPr>
          </a:p>
          <a:p>
            <a:r>
              <a:rPr lang="en-US" sz="2400">
                <a:ea typeface="+mn-lt"/>
                <a:cs typeface="+mn-lt"/>
              </a:rPr>
              <a:t>Less resistance to pressure</a:t>
            </a:r>
          </a:p>
          <a:p>
            <a:br>
              <a:rPr lang="en-US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 </a:t>
            </a:r>
            <a:r>
              <a:rPr lang="en-US" b="1">
                <a:ea typeface="+mn-lt"/>
                <a:cs typeface="+mn-lt"/>
              </a:rPr>
              <a:t>→ Deeper, longer-lasting compaction</a:t>
            </a:r>
            <a:endParaRPr lang="en-US">
              <a:ea typeface="Calibri Light"/>
              <a:cs typeface="Calibri Light"/>
            </a:endParaRPr>
          </a:p>
          <a:p>
            <a:pPr algn="l"/>
            <a:endParaRPr lang="en-US">
              <a:ea typeface="Calibri Light"/>
              <a:cs typeface="Calibri Ligh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EE5FCE-F125-A5D7-1731-E54EC0E5AEEC}"/>
              </a:ext>
            </a:extLst>
          </p:cNvPr>
          <p:cNvSpPr txBox="1"/>
          <p:nvPr/>
        </p:nvSpPr>
        <p:spPr>
          <a:xfrm>
            <a:off x="6405911" y="2567156"/>
            <a:ext cx="4713111" cy="173664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/>
              <a:t>Two Forms</a:t>
            </a:r>
            <a:endParaRPr lang="en-US" sz="2400">
              <a:ea typeface="Calibri Light"/>
              <a:cs typeface="Calibri Light"/>
            </a:endParaRPr>
          </a:p>
          <a:p>
            <a:r>
              <a:rPr lang="en-US" b="1">
                <a:ea typeface="+mn-lt"/>
                <a:cs typeface="+mn-lt"/>
              </a:rPr>
              <a:t>Surface:</a:t>
            </a:r>
            <a:r>
              <a:rPr lang="en-US">
                <a:ea typeface="+mn-lt"/>
                <a:cs typeface="+mn-lt"/>
              </a:rPr>
              <a:t> crusting &amp; sealing</a:t>
            </a:r>
          </a:p>
          <a:p>
            <a:br>
              <a:rPr lang="en-US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 </a:t>
            </a:r>
            <a:r>
              <a:rPr lang="en-US" b="1">
                <a:ea typeface="+mn-lt"/>
                <a:cs typeface="+mn-lt"/>
              </a:rPr>
              <a:t>Subsoil:</a:t>
            </a:r>
            <a:r>
              <a:rPr lang="en-US">
                <a:ea typeface="+mn-lt"/>
                <a:cs typeface="+mn-lt"/>
              </a:rPr>
              <a:t> hardpans &amp; deep compaction</a:t>
            </a:r>
            <a:endParaRPr lang="en-US">
              <a:ea typeface="Calibri Light"/>
              <a:cs typeface="Calibri Light"/>
            </a:endParaRPr>
          </a:p>
          <a:p>
            <a:pPr algn="l"/>
            <a:endParaRPr lang="en-US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03218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AAD79-809A-985C-6E7A-E4E02FBB5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518" y="-269938"/>
            <a:ext cx="10772775" cy="1658198"/>
          </a:xfrm>
        </p:spPr>
        <p:txBody>
          <a:bodyPr/>
          <a:lstStyle/>
          <a:p>
            <a:r>
              <a:rPr lang="en-US" sz="2800">
                <a:solidFill>
                  <a:srgbClr val="92B000"/>
                </a:solidFill>
                <a:ea typeface="Calibri Light"/>
                <a:cs typeface="Calibri Light"/>
              </a:rPr>
              <a:t>How Much Does a Tractor’s Total Weight Matter?</a:t>
            </a:r>
            <a:endParaRPr lang="en-US"/>
          </a:p>
        </p:txBody>
      </p:sp>
      <p:pic>
        <p:nvPicPr>
          <p:cNvPr id="3" name="Picture 2" descr="Conjunto de roda de esteira triangular para colheitadeira do fabricante chinês - Shandong Bolin Machinery Co., Ltd">
            <a:extLst>
              <a:ext uri="{FF2B5EF4-FFF2-40B4-BE49-F238E27FC236}">
                <a16:creationId xmlns:a16="http://schemas.microsoft.com/office/drawing/2014/main" id="{79D6D7F3-1DA8-CBB4-1CE4-7B1DEC808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157" y="4566412"/>
            <a:ext cx="4349375" cy="2291573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C7752AA6-7FB6-2370-09BE-9E6E2D05587A}"/>
              </a:ext>
            </a:extLst>
          </p:cNvPr>
          <p:cNvSpPr txBox="1">
            <a:spLocks/>
          </p:cNvSpPr>
          <p:nvPr/>
        </p:nvSpPr>
        <p:spPr>
          <a:xfrm>
            <a:off x="440587" y="1155551"/>
            <a:ext cx="5367430" cy="3415067"/>
          </a:xfrm>
          <a:prstGeom prst="round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000" b="1"/>
              <a:t>What Matters Most?</a:t>
            </a:r>
            <a:endParaRPr lang="en-US" sz="2000">
              <a:ea typeface="Calibri Light" panose="020F0302020204030204"/>
              <a:cs typeface="Calibri Light" panose="020F0302020204030204"/>
            </a:endParaRPr>
          </a:p>
          <a:p>
            <a:pPr>
              <a:lnSpc>
                <a:spcPct val="120000"/>
              </a:lnSpc>
            </a:pPr>
            <a:r>
              <a:rPr lang="en-US" sz="2000" b="1">
                <a:ea typeface="+mn-lt"/>
                <a:cs typeface="+mn-lt"/>
              </a:rPr>
              <a:t>Total weight matters</a:t>
            </a:r>
            <a:r>
              <a:rPr lang="en-US" sz="2000">
                <a:ea typeface="+mn-lt"/>
                <a:cs typeface="+mn-lt"/>
              </a:rPr>
              <a:t> — but </a:t>
            </a:r>
            <a:r>
              <a:rPr lang="en-US" sz="2000" b="1">
                <a:ea typeface="+mn-lt"/>
                <a:cs typeface="+mn-lt"/>
              </a:rPr>
              <a:t>axle load</a:t>
            </a:r>
            <a:r>
              <a:rPr lang="en-US" sz="2000">
                <a:ea typeface="+mn-lt"/>
                <a:cs typeface="+mn-lt"/>
              </a:rPr>
              <a:t> is more useful for assessing compaction risk at depth. </a:t>
            </a:r>
            <a:endParaRPr lang="en-US" sz="2000">
              <a:ea typeface="Calibri Light" panose="020F0302020204030204"/>
              <a:cs typeface="Calibri Light" panose="020F0302020204030204"/>
            </a:endParaRPr>
          </a:p>
          <a:p>
            <a:pPr>
              <a:lnSpc>
                <a:spcPct val="120000"/>
              </a:lnSpc>
            </a:pPr>
            <a:r>
              <a:rPr lang="en-US" sz="2000" b="1">
                <a:ea typeface="+mn-lt"/>
                <a:cs typeface="+mn-lt"/>
              </a:rPr>
              <a:t>Tire size &amp; pressure</a:t>
            </a:r>
            <a:r>
              <a:rPr lang="en-US" sz="2000">
                <a:ea typeface="+mn-lt"/>
                <a:cs typeface="+mn-lt"/>
              </a:rPr>
              <a:t> determine how that load is distributed at the surface. </a:t>
            </a:r>
            <a:endParaRPr lang="en-US" sz="2000">
              <a:ea typeface="Calibri Light" panose="020F0302020204030204"/>
              <a:cs typeface="Calibri Light" panose="020F0302020204030204"/>
            </a:endParaRPr>
          </a:p>
          <a:p>
            <a:pPr>
              <a:lnSpc>
                <a:spcPct val="120000"/>
              </a:lnSpc>
            </a:pPr>
            <a:r>
              <a:rPr lang="en-US" sz="2000" b="1">
                <a:ea typeface="+mn-lt"/>
                <a:cs typeface="+mn-lt"/>
              </a:rPr>
              <a:t>Wet soil is more vulnerable</a:t>
            </a:r>
            <a:r>
              <a:rPr lang="en-US" sz="2000">
                <a:ea typeface="+mn-lt"/>
                <a:cs typeface="+mn-lt"/>
              </a:rPr>
              <a:t> to compaction, especially under heavier loads.</a:t>
            </a:r>
            <a:endParaRPr lang="en-US" sz="2000">
              <a:ea typeface="Calibri Light"/>
              <a:cs typeface="Calibri Light"/>
            </a:endParaRPr>
          </a:p>
          <a:p>
            <a:endParaRPr lang="en-US">
              <a:ea typeface="Calibri Light"/>
              <a:cs typeface="Calibri Light"/>
            </a:endParaRP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FEA739D5-3358-D735-DC36-4D99CB67004D}"/>
              </a:ext>
            </a:extLst>
          </p:cNvPr>
          <p:cNvSpPr>
            <a:spLocks noGrp="1"/>
          </p:cNvSpPr>
          <p:nvPr/>
        </p:nvSpPr>
        <p:spPr>
          <a:xfrm>
            <a:off x="6666574" y="1156485"/>
            <a:ext cx="5150597" cy="3407597"/>
          </a:xfrm>
          <a:prstGeom prst="round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Think About the Whole System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r>
              <a:rPr lang="en-US">
                <a:ea typeface="+mn-lt"/>
                <a:cs typeface="+mn-lt"/>
              </a:rPr>
              <a:t>Tractor + implement weight </a:t>
            </a:r>
          </a:p>
          <a:p>
            <a:r>
              <a:rPr lang="en-US">
                <a:ea typeface="+mn-lt"/>
                <a:cs typeface="+mn-lt"/>
              </a:rPr>
              <a:t>Load per axle/tire </a:t>
            </a:r>
          </a:p>
          <a:p>
            <a:r>
              <a:rPr lang="en-US">
                <a:ea typeface="+mn-lt"/>
                <a:cs typeface="+mn-lt"/>
              </a:rPr>
              <a:t>Tire size &amp; inflation pressure </a:t>
            </a:r>
          </a:p>
          <a:p>
            <a:r>
              <a:rPr lang="en-US">
                <a:ea typeface="+mn-lt"/>
                <a:cs typeface="+mn-lt"/>
              </a:rPr>
              <a:t>Number of passes &amp; traffic pattern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Soil moisture &amp; texture</a:t>
            </a:r>
            <a:endParaRPr lang="en-US"/>
          </a:p>
          <a:p>
            <a:pPr marL="0" indent="0">
              <a:buNone/>
            </a:pPr>
            <a:endParaRPr lang="en-US">
              <a:ea typeface="Calibri Light"/>
              <a:cs typeface="Calibri Light"/>
            </a:endParaRPr>
          </a:p>
          <a:p>
            <a:endParaRPr lang="en-US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94284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090937-65B6-4E69-8A51-DC43F550C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C17DD-FDE0-829C-C5DE-A2EF361E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70" y="1059893"/>
            <a:ext cx="3462229" cy="47382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solidFill>
                  <a:schemeClr val="accent1"/>
                </a:solidFill>
                <a:latin typeface="Constantia" panose="02030602050306030303" pitchFamily="18" charset="0"/>
              </a:rPr>
              <a:t>What is Soil Structure?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EF8026-88C8-40AD-89D3-AB638002A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1992-A00B-AF35-1537-297A3B369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0674" y="1059894"/>
            <a:ext cx="6349708" cy="47179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2800">
                <a:solidFill>
                  <a:schemeClr val="bg1"/>
                </a:solidFill>
                <a:latin typeface="Constantia"/>
              </a:rPr>
              <a:t>Beneficial bacteria produce a glue-like substance that combines bacteria, organic matter, and soil particles (sand, silt, and clay) to create soil </a:t>
            </a:r>
            <a:r>
              <a:rPr lang="en-US" sz="2800" b="1">
                <a:solidFill>
                  <a:schemeClr val="bg1"/>
                </a:solidFill>
                <a:latin typeface="Constantia"/>
              </a:rPr>
              <a:t>aggregates</a:t>
            </a:r>
            <a:r>
              <a:rPr lang="en-US" sz="2800">
                <a:solidFill>
                  <a:schemeClr val="bg1"/>
                </a:solidFill>
                <a:latin typeface="Constantia"/>
              </a:rPr>
              <a:t>. </a:t>
            </a:r>
          </a:p>
          <a:p>
            <a:pPr>
              <a:lnSpc>
                <a:spcPct val="85000"/>
              </a:lnSpc>
            </a:pPr>
            <a:endParaRPr lang="en-US" sz="2800">
              <a:solidFill>
                <a:schemeClr val="bg1"/>
              </a:solidFill>
              <a:latin typeface="Constantia" panose="02030602050306030303" pitchFamily="18" charset="0"/>
            </a:endParaRPr>
          </a:p>
          <a:p>
            <a:pPr>
              <a:lnSpc>
                <a:spcPct val="85000"/>
              </a:lnSpc>
            </a:pPr>
            <a:r>
              <a:rPr lang="en-US" sz="2800">
                <a:solidFill>
                  <a:schemeClr val="bg1"/>
                </a:solidFill>
                <a:latin typeface="Constantia"/>
              </a:rPr>
              <a:t>The arrangement of those soil aggregates into different forms creates a soil's structure.</a:t>
            </a:r>
            <a:endParaRPr lang="en-US" sz="2800">
              <a:solidFill>
                <a:schemeClr val="bg1"/>
              </a:solidFill>
              <a:latin typeface="Constantia"/>
              <a:ea typeface="Calibri Light"/>
              <a:cs typeface="Calibri Light"/>
            </a:endParaRPr>
          </a:p>
          <a:p>
            <a:pPr>
              <a:lnSpc>
                <a:spcPct val="85000"/>
              </a:lnSpc>
              <a:buFont typeface="Arial" pitchFamily="34" charset="0"/>
              <a:buChar char=" 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00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9E2212E-0CAB-4C27-9646-C44FD3581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18B582-0035-4172-AC78-B345D1377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572000" cy="20948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03582CD-E7DD-40AB-9522-413F25A00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2416629"/>
            <a:ext cx="4250267" cy="27480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ver heavier agricultural machinery puts soils under pressure">
            <a:extLst>
              <a:ext uri="{FF2B5EF4-FFF2-40B4-BE49-F238E27FC236}">
                <a16:creationId xmlns:a16="http://schemas.microsoft.com/office/drawing/2014/main" id="{3B726A16-B570-AFC4-B455-BBD3215AD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34" y="2595260"/>
            <a:ext cx="4250266" cy="239077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DBFE69E-1B59-4CA2-91CC-C4BFEE952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3733" y="321734"/>
            <a:ext cx="6969159" cy="38801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ED5100-9EA0-DDE5-B771-54105A9AF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733" y="671532"/>
            <a:ext cx="6969159" cy="318055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39D07BE-65EC-44BD-BDB0-E8376E421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3733" y="4523620"/>
            <a:ext cx="7298267" cy="9627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DD5439-FF10-4A30-BBE5-4AEAC546D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399"/>
            <a:ext cx="12192000" cy="1371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77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60FAE33-AB2F-4615-A809-AA3BE278C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038D5-0B1D-816A-B896-7D7F73A1C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4420" y="140099"/>
            <a:ext cx="3401568" cy="1920240"/>
          </a:xfrm>
        </p:spPr>
        <p:txBody>
          <a:bodyPr anchor="b">
            <a:normAutofit/>
          </a:bodyPr>
          <a:lstStyle/>
          <a:p>
            <a:r>
              <a:rPr lang="en-US" sz="3700">
                <a:solidFill>
                  <a:srgbClr val="FFFFFF"/>
                </a:solidFill>
                <a:ea typeface="Calibri Light"/>
                <a:cs typeface="Calibri Light"/>
              </a:rPr>
              <a:t>Why Are Compacted Layers a Problem?</a:t>
            </a:r>
            <a:endParaRPr lang="en-US" sz="370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1E9756-A130-46DE-8E0E-7E47BF495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99" y="1691839"/>
            <a:ext cx="6278529" cy="34845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F2739-55FC-9285-BE98-49762C155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684" y="2563547"/>
            <a:ext cx="3401568" cy="335809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Char char="•"/>
            </a:pPr>
            <a:r>
              <a:rPr lang="en-US" b="1">
                <a:ea typeface="+mn-lt"/>
                <a:cs typeface="+mn-lt"/>
              </a:rPr>
              <a:t>Restrict root growth</a:t>
            </a:r>
            <a:r>
              <a:rPr lang="en-US">
                <a:ea typeface="+mn-lt"/>
                <a:cs typeface="+mn-lt"/>
              </a:rPr>
              <a:t> 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r>
              <a:rPr lang="en-US" b="1">
                <a:ea typeface="+mn-lt"/>
                <a:cs typeface="+mn-lt"/>
              </a:rPr>
              <a:t>Limit water movement</a:t>
            </a:r>
            <a:r>
              <a:rPr lang="en-US">
                <a:ea typeface="+mn-lt"/>
                <a:cs typeface="+mn-lt"/>
              </a:rPr>
              <a:t> </a:t>
            </a:r>
          </a:p>
          <a:p>
            <a:pPr>
              <a:buChar char="•"/>
            </a:pPr>
            <a:r>
              <a:rPr lang="en-US" b="1">
                <a:ea typeface="+mn-lt"/>
                <a:cs typeface="+mn-lt"/>
              </a:rPr>
              <a:t>Reduce soil oxygen</a:t>
            </a:r>
            <a:r>
              <a:rPr lang="en-US">
                <a:ea typeface="+mn-lt"/>
                <a:cs typeface="+mn-lt"/>
              </a:rPr>
              <a:t> </a:t>
            </a:r>
          </a:p>
          <a:p>
            <a:pPr>
              <a:buChar char="•"/>
            </a:pPr>
            <a:r>
              <a:rPr lang="en-US" b="1">
                <a:ea typeface="+mn-lt"/>
                <a:cs typeface="+mn-lt"/>
              </a:rPr>
              <a:t>Can cause poor drainage &amp; runoff</a:t>
            </a:r>
            <a:r>
              <a:rPr lang="en-US">
                <a:ea typeface="+mn-lt"/>
                <a:cs typeface="+mn-lt"/>
              </a:rPr>
              <a:t> 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r>
              <a:rPr lang="en-US" b="1">
                <a:ea typeface="+mn-lt"/>
                <a:cs typeface="+mn-lt"/>
              </a:rPr>
              <a:t>Difficult to correct at depth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endParaRPr lang="en-US" sz="1800" b="1"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70472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Soil Compaction: An inevitable part of modern agriculture or a symptom of  poor soil health? | Soil Health | Washington State University">
            <a:extLst>
              <a:ext uri="{FF2B5EF4-FFF2-40B4-BE49-F238E27FC236}">
                <a16:creationId xmlns:a16="http://schemas.microsoft.com/office/drawing/2014/main" id="{3C8AB95C-1A41-8606-EE2B-BAFDF2C7D8B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r="-198"/>
          <a:stretch>
            <a:fillRect/>
          </a:stretch>
        </p:blipFill>
        <p:spPr>
          <a:xfrm>
            <a:off x="4071956" y="1568940"/>
            <a:ext cx="7835447" cy="4179096"/>
          </a:xfrm>
          <a:prstGeom prst="rect">
            <a:avLst/>
          </a:prstGeom>
          <a:solidFill>
            <a:srgbClr val="A6B727">
              <a:lumMod val="20000"/>
              <a:lumOff val="80000"/>
            </a:srgbClr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808D6B-4701-447D-BF89-E554F21C50B3}"/>
              </a:ext>
            </a:extLst>
          </p:cNvPr>
          <p:cNvSpPr txBox="1"/>
          <p:nvPr/>
        </p:nvSpPr>
        <p:spPr>
          <a:xfrm>
            <a:off x="147132" y="1563627"/>
            <a:ext cx="5140374" cy="371868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Restricted root growth</a:t>
            </a: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Less water infiltration</a:t>
            </a: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>
              <a:buFont typeface="Arial" pitchFamily="34" charset="0"/>
              <a:buChar char="•"/>
            </a:pPr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Poor drainage &amp; aeration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>
              <a:buFont typeface="Arial" pitchFamily="34" charset="0"/>
              <a:buChar char="•"/>
            </a:pPr>
            <a:endParaRPr lang="en-US">
              <a:ea typeface="Calibri Light"/>
              <a:cs typeface="Calibri Light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Reduced nutrient uptake</a:t>
            </a:r>
            <a:r>
              <a:rPr lang="en-US" sz="2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>
              <a:buFont typeface="Arial" pitchFamily="34" charset="0"/>
              <a:buChar char="•"/>
            </a:pPr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Lower growth &amp; yields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marL="342900" indent="-342900"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en-US" sz="2400" b="1">
              <a:solidFill>
                <a:schemeClr val="tx1">
                  <a:lumMod val="85000"/>
                  <a:lumOff val="15000"/>
                </a:schemeClr>
              </a:solidFill>
              <a:ea typeface="Calibri Light"/>
              <a:cs typeface="Calibri Light"/>
            </a:endParaRPr>
          </a:p>
          <a:p>
            <a:pPr>
              <a:lnSpc>
                <a:spcPct val="85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CC8145-915C-42B4-5351-0ABEF53038CD}"/>
              </a:ext>
            </a:extLst>
          </p:cNvPr>
          <p:cNvSpPr txBox="1"/>
          <p:nvPr/>
        </p:nvSpPr>
        <p:spPr>
          <a:xfrm>
            <a:off x="425977" y="2033074"/>
            <a:ext cx="4511490" cy="30980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0E7D93-1CE8-CC01-A8FB-B707D0985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438" y="302381"/>
            <a:ext cx="10780776" cy="61328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u="sng">
                <a:solidFill>
                  <a:schemeClr val="tx1"/>
                </a:solidFill>
              </a:rPr>
              <a:t>Issues</a:t>
            </a:r>
            <a:endParaRPr lang="en-US" sz="4000" b="1" u="sng">
              <a:solidFill>
                <a:schemeClr val="tx1"/>
              </a:solidFill>
              <a:ea typeface="Calibri Light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4E8205-9E61-795D-EF03-F3D92334C4EE}"/>
              </a:ext>
            </a:extLst>
          </p:cNvPr>
          <p:cNvSpPr txBox="1"/>
          <p:nvPr/>
        </p:nvSpPr>
        <p:spPr>
          <a:xfrm>
            <a:off x="932297" y="6039483"/>
            <a:ext cx="9686869" cy="57888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>
                <a:ea typeface="+mn-lt"/>
                <a:cs typeface="+mn-lt"/>
              </a:rPr>
              <a:t>Compaction → Less pore space → Less access to air &amp; water</a:t>
            </a:r>
            <a:endParaRPr lang="en-US" sz="2800" b="1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849872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9EFBC3-4200-494E-890D-0632191C7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0840" y="0"/>
            <a:ext cx="5471160" cy="6858000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14D5F2-2CA8-4392-AD3D-E7036EA1C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213" y="499533"/>
            <a:ext cx="4345858" cy="1658198"/>
          </a:xfrm>
        </p:spPr>
        <p:txBody>
          <a:bodyPr>
            <a:normAutofit/>
          </a:bodyPr>
          <a:lstStyle/>
          <a:p>
            <a:r>
              <a:rPr lang="en-US" sz="3700">
                <a:ea typeface="Calibri Light"/>
                <a:cs typeface="Calibri Light"/>
              </a:rPr>
              <a:t>How Does Compaction Affect Infiltration?</a:t>
            </a:r>
            <a:endParaRPr lang="en-US" sz="3700"/>
          </a:p>
        </p:txBody>
      </p:sp>
      <p:pic>
        <p:nvPicPr>
          <p:cNvPr id="4" name="Picture 3" descr="Cover Crops - SARE">
            <a:extLst>
              <a:ext uri="{FF2B5EF4-FFF2-40B4-BE49-F238E27FC236}">
                <a16:creationId xmlns:a16="http://schemas.microsoft.com/office/drawing/2014/main" id="{CC894038-7DF3-A785-4800-5061E44DA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5" y="1872520"/>
            <a:ext cx="7099452" cy="2885654"/>
          </a:xfrm>
          <a:prstGeom prst="rect">
            <a:avLst/>
          </a:prstGeom>
        </p:spPr>
      </p:pic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289465DF-9430-9EE9-AA52-94222A23F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9598" y="2011680"/>
            <a:ext cx="4772745" cy="376618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b="1">
                <a:ea typeface="+mn-lt"/>
                <a:cs typeface="+mn-lt"/>
              </a:rPr>
              <a:t>Healthy soil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r>
              <a:rPr lang="en-US">
                <a:ea typeface="+mn-lt"/>
                <a:cs typeface="+mn-lt"/>
              </a:rPr>
              <a:t>Connected pores allow water to move into the soil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Larger pores improve water movement </a:t>
            </a:r>
            <a:endParaRPr lang="en-US"/>
          </a:p>
          <a:p>
            <a:r>
              <a:rPr lang="en-US" b="1">
                <a:ea typeface="+mn-lt"/>
                <a:cs typeface="+mn-lt"/>
              </a:rPr>
              <a:t>Compacted soil</a:t>
            </a:r>
            <a:endParaRPr lang="en-US"/>
          </a:p>
          <a:p>
            <a:r>
              <a:rPr lang="en-US">
                <a:ea typeface="+mn-lt"/>
                <a:cs typeface="+mn-lt"/>
              </a:rPr>
              <a:t>Less pore space → slower infiltration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Water can perch above a compacted layer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More ponding, runoff &amp; erosion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Irrigation becomes less efficient</a:t>
            </a:r>
            <a:endParaRPr lang="en-US"/>
          </a:p>
          <a:p>
            <a:endParaRPr lang="en-US">
              <a:ea typeface="Calibri Light"/>
              <a:cs typeface="Calibri Ligh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234189-BD93-0A6C-06F1-CD3D9CAAF829}"/>
              </a:ext>
            </a:extLst>
          </p:cNvPr>
          <p:cNvSpPr txBox="1"/>
          <p:nvPr/>
        </p:nvSpPr>
        <p:spPr>
          <a:xfrm>
            <a:off x="140551" y="5819360"/>
            <a:ext cx="6480469" cy="476726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>
                <a:ea typeface="+mn-lt"/>
                <a:cs typeface="+mn-lt"/>
              </a:rPr>
              <a:t>Compaction → Less pore space → Less water movement</a:t>
            </a:r>
            <a:endParaRPr lang="en-US" sz="2200" b="1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884136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60FAE33-AB2F-4615-A809-AA3BE278C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CC713-852D-7C8B-12BE-34C841BAC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246" y="-197891"/>
            <a:ext cx="3401568" cy="1920240"/>
          </a:xfrm>
        </p:spPr>
        <p:txBody>
          <a:bodyPr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ea typeface="Calibri Light"/>
                <a:cs typeface="Calibri Light"/>
              </a:rPr>
              <a:t>Economic Impact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16A83DE6-99B1-C170-6303-7EA7816A97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362506"/>
              </p:ext>
            </p:extLst>
          </p:nvPr>
        </p:nvGraphicFramePr>
        <p:xfrm>
          <a:off x="152839" y="1941331"/>
          <a:ext cx="10071621" cy="4326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390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77B5BD-DED2-1C87-4E0E-C9785EAF6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53" y="159171"/>
            <a:ext cx="11515725" cy="1852639"/>
          </a:xfrm>
          <a:prstGeom prst="rect">
            <a:avLst/>
          </a:prstGeom>
        </p:spPr>
      </p:pic>
      <p:pic>
        <p:nvPicPr>
          <p:cNvPr id="2" name="Picture 1" descr="https://images.openai.com/static-rsc-4/z0tlkvrTjNBaasvLyA5NKUekRunk4Kyi_L2pSanSw6vjraYz2Bfx3fW5SxfJ5HUT8m4MyYecq3x-EpKj6rpxPv4KrY2pydsrhWqar5j7Jcec-N4gIl8CoV_wdmWkFrbo_GC-jUfWqoKe1Jkv_TAQMeK4REHM7IH68J3za4x8sTcYPlDkvms3NbEjXQnMilw8?purpose=fullsize">
            <a:extLst>
              <a:ext uri="{FF2B5EF4-FFF2-40B4-BE49-F238E27FC236}">
                <a16:creationId xmlns:a16="http://schemas.microsoft.com/office/drawing/2014/main" id="{5A67F298-46B2-64E8-4948-C5720D16F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953" y="328907"/>
            <a:ext cx="4741832" cy="620126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A442B8-4D85-3797-8BDE-F6063C041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373" y="1709755"/>
            <a:ext cx="10753725" cy="376618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b="1"/>
              <a:t>Look for signs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r>
              <a:rPr lang="en-US">
                <a:ea typeface="+mn-lt"/>
                <a:cs typeface="+mn-lt"/>
              </a:rPr>
              <a:t>Ponding or slow infiltration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Wheel ruts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Uneven crop growth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Shallow or restricted roots </a:t>
            </a:r>
            <a:endParaRPr lang="en-US"/>
          </a:p>
          <a:p>
            <a:r>
              <a:rPr lang="en-US" b="1"/>
              <a:t>Dig &amp; compare</a:t>
            </a:r>
            <a:endParaRPr lang="en-US"/>
          </a:p>
          <a:p>
            <a:r>
              <a:rPr lang="en-US">
                <a:ea typeface="+mn-lt"/>
                <a:cs typeface="+mn-lt"/>
              </a:rPr>
              <a:t>Use a shovel to compare compacted and undisturbed areas.</a:t>
            </a:r>
            <a:endParaRPr lang="en-US"/>
          </a:p>
          <a:p>
            <a:r>
              <a:rPr lang="en-US" b="1">
                <a:ea typeface="+mn-lt"/>
                <a:cs typeface="+mn-lt"/>
              </a:rPr>
              <a:t>Look for:</a:t>
            </a:r>
            <a:br>
              <a:rPr lang="en-US" b="1">
                <a:ea typeface="+mn-lt"/>
                <a:cs typeface="+mn-lt"/>
              </a:rPr>
            </a:br>
            <a:r>
              <a:rPr lang="en-US" b="1">
                <a:ea typeface="+mn-lt"/>
                <a:cs typeface="+mn-lt"/>
              </a:rPr>
              <a:t> Dense layers • Poor structure • Restricted roots</a:t>
            </a:r>
            <a:endParaRPr lang="en-US"/>
          </a:p>
          <a:p>
            <a:r>
              <a:rPr lang="en-US" b="1"/>
              <a:t>Confirm</a:t>
            </a:r>
            <a:endParaRPr lang="en-US"/>
          </a:p>
          <a:p>
            <a:r>
              <a:rPr lang="en-US">
                <a:ea typeface="+mn-lt"/>
                <a:cs typeface="+mn-lt"/>
              </a:rPr>
              <a:t>Use a </a:t>
            </a:r>
            <a:r>
              <a:rPr lang="en-US" b="1">
                <a:ea typeface="+mn-lt"/>
                <a:cs typeface="+mn-lt"/>
              </a:rPr>
              <a:t>soil probe or penetrometer</a:t>
            </a:r>
            <a:r>
              <a:rPr lang="en-US">
                <a:ea typeface="+mn-lt"/>
                <a:cs typeface="+mn-lt"/>
              </a:rPr>
              <a:t> to test resistance.</a:t>
            </a:r>
            <a:endParaRPr lang="en-US"/>
          </a:p>
          <a:p>
            <a:endParaRPr lang="en-US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547420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70CEC-017D-E3A1-9003-1C42E73FB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499533"/>
            <a:ext cx="7214566" cy="16581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ea typeface="Calibri Light"/>
                <a:cs typeface="Calibri Light"/>
              </a:rPr>
              <a:t>What Is a Compaction Assessment?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3E6AE-2864-D269-34AE-9055A6141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280" y="2287126"/>
            <a:ext cx="6638543" cy="371868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200">
                <a:latin typeface="Arial"/>
                <a:cs typeface="Arial"/>
              </a:rPr>
              <a:t> </a:t>
            </a:r>
            <a:r>
              <a:rPr lang="en-US" sz="2200" b="1">
                <a:ea typeface="+mn-lt"/>
                <a:cs typeface="+mn-lt"/>
              </a:rPr>
              <a:t>A simple field check to locate and confirm compacted soil.</a:t>
            </a:r>
          </a:p>
          <a:p>
            <a:r>
              <a:rPr lang="en-US" b="1"/>
              <a:t>1. Observe</a:t>
            </a:r>
            <a:endParaRPr lang="en-US" b="1">
              <a:ea typeface="Calibri Light"/>
              <a:cs typeface="Calibri Light"/>
            </a:endParaRPr>
          </a:p>
          <a:p>
            <a:r>
              <a:rPr lang="en-US" sz="2200">
                <a:ea typeface="+mn-lt"/>
                <a:cs typeface="+mn-lt"/>
              </a:rPr>
              <a:t>Ponding • Wheel tracks • Poor crop growth</a:t>
            </a:r>
            <a:endParaRPr lang="en-US"/>
          </a:p>
          <a:p>
            <a:r>
              <a:rPr lang="en-US" b="1"/>
              <a:t>2. Dig</a:t>
            </a:r>
            <a:endParaRPr lang="en-US"/>
          </a:p>
          <a:p>
            <a:r>
              <a:rPr lang="en-US" sz="2200">
                <a:ea typeface="+mn-lt"/>
                <a:cs typeface="+mn-lt"/>
              </a:rPr>
              <a:t>Examine the soil profile for </a:t>
            </a:r>
            <a:r>
              <a:rPr lang="en-US" sz="2200" b="1">
                <a:ea typeface="+mn-lt"/>
                <a:cs typeface="+mn-lt"/>
              </a:rPr>
              <a:t>dense layers &amp; restricted roots</a:t>
            </a:r>
            <a:endParaRPr lang="en-US"/>
          </a:p>
          <a:p>
            <a:r>
              <a:rPr lang="en-US" b="1"/>
              <a:t>3. Test</a:t>
            </a:r>
            <a:endParaRPr lang="en-US" b="1">
              <a:ea typeface="Calibri Light"/>
              <a:cs typeface="Calibri Light"/>
            </a:endParaRPr>
          </a:p>
          <a:p>
            <a:r>
              <a:rPr lang="en-US" sz="2200">
                <a:ea typeface="+mn-lt"/>
                <a:cs typeface="+mn-lt"/>
              </a:rPr>
              <a:t>Compare soil resistance with an </a:t>
            </a:r>
            <a:r>
              <a:rPr lang="en-US" sz="2200" b="1">
                <a:ea typeface="+mn-lt"/>
                <a:cs typeface="+mn-lt"/>
              </a:rPr>
              <a:t>unaffected area</a:t>
            </a:r>
            <a:endParaRPr lang="en-US" b="1">
              <a:ea typeface="+mn-lt"/>
              <a:cs typeface="+mn-lt"/>
            </a:endParaRPr>
          </a:p>
          <a:p>
            <a:r>
              <a:rPr lang="en-US" b="1"/>
              <a:t>4. Record</a:t>
            </a:r>
            <a:endParaRPr lang="en-US" b="1">
              <a:ea typeface="Calibri Light"/>
              <a:cs typeface="Calibri Light"/>
            </a:endParaRPr>
          </a:p>
          <a:p>
            <a:r>
              <a:rPr lang="en-US" sz="2200">
                <a:ea typeface="+mn-lt"/>
                <a:cs typeface="+mn-lt"/>
              </a:rPr>
              <a:t>Note </a:t>
            </a:r>
            <a:r>
              <a:rPr lang="en-US" sz="2200" b="1">
                <a:ea typeface="+mn-lt"/>
                <a:cs typeface="+mn-lt"/>
              </a:rPr>
              <a:t>depth, moisture &amp; location</a:t>
            </a:r>
            <a:endParaRPr lang="en-US" b="1">
              <a:ea typeface="+mn-lt"/>
              <a:cs typeface="+mn-lt"/>
            </a:endParaRPr>
          </a:p>
          <a:p>
            <a:endParaRPr lang="en-US" sz="2200">
              <a:latin typeface="Arial"/>
              <a:cs typeface="Arial"/>
            </a:endParaRPr>
          </a:p>
          <a:p>
            <a:endParaRPr lang="en-US" sz="2200">
              <a:ea typeface="Calibri Light"/>
              <a:cs typeface="Calibri Light"/>
            </a:endParaRPr>
          </a:p>
        </p:txBody>
      </p:sp>
      <p:pic>
        <p:nvPicPr>
          <p:cNvPr id="5" name="Picture 4" descr="Agronomist Using a Tablet in an Agricultural Field">
            <a:extLst>
              <a:ext uri="{FF2B5EF4-FFF2-40B4-BE49-F238E27FC236}">
                <a16:creationId xmlns:a16="http://schemas.microsoft.com/office/drawing/2014/main" id="{A3B3B43A-7766-F6DD-62E9-B50537FCFD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2" r="-1" b="-1"/>
          <a:stretch>
            <a:fillRect/>
          </a:stretch>
        </p:blipFill>
        <p:spPr>
          <a:xfrm>
            <a:off x="7590660" y="390536"/>
            <a:ext cx="4601340" cy="3041055"/>
          </a:xfrm>
          <a:prstGeom prst="rect">
            <a:avLst/>
          </a:prstGeom>
        </p:spPr>
      </p:pic>
      <p:pic>
        <p:nvPicPr>
          <p:cNvPr id="6" name="Picture 5" descr="Determining soil infiltration rate - MSU Extension">
            <a:extLst>
              <a:ext uri="{FF2B5EF4-FFF2-40B4-BE49-F238E27FC236}">
                <a16:creationId xmlns:a16="http://schemas.microsoft.com/office/drawing/2014/main" id="{BCD5E410-AFFB-40DE-10DB-AD69CD89F2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87" r="3" b="19960"/>
          <a:stretch>
            <a:fillRect/>
          </a:stretch>
        </p:blipFill>
        <p:spPr>
          <a:xfrm>
            <a:off x="8819386" y="3554344"/>
            <a:ext cx="3372613" cy="330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45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60FAE33-AB2F-4615-A809-AA3BE278C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404AF3-112F-5978-9C5A-0DB92F509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458" y="370136"/>
            <a:ext cx="6277039" cy="712542"/>
          </a:xfrm>
        </p:spPr>
        <p:txBody>
          <a:bodyPr anchor="b">
            <a:normAutofit/>
          </a:bodyPr>
          <a:lstStyle/>
          <a:p>
            <a:r>
              <a:rPr lang="en-US" sz="4000" b="1" u="sng">
                <a:ea typeface="Calibri Light"/>
                <a:cs typeface="Calibri Light"/>
              </a:rPr>
              <a:t>Techniques to Fix Compaction</a:t>
            </a:r>
          </a:p>
        </p:txBody>
      </p:sp>
      <p:pic>
        <p:nvPicPr>
          <p:cNvPr id="5" name="Picture 4" descr="Long-term benefits of cover crops examined on Suffolk farm - Farmers Weekly">
            <a:extLst>
              <a:ext uri="{FF2B5EF4-FFF2-40B4-BE49-F238E27FC236}">
                <a16:creationId xmlns:a16="http://schemas.microsoft.com/office/drawing/2014/main" id="{D8C3BD09-D2A7-1D47-7E3A-937A64BB4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99" y="1668294"/>
            <a:ext cx="6278529" cy="35316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9ABB5-51BB-0F47-6C20-1D8426F73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628" y="363811"/>
            <a:ext cx="4422360" cy="64923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/>
              <a:t>1. Diagnose First</a:t>
            </a:r>
            <a:endParaRPr lang="en-US" sz="1100">
              <a:ea typeface="Calibri Light" panose="020F0302020204030204"/>
              <a:cs typeface="Calibri Light" panose="020F0302020204030204"/>
            </a:endParaRPr>
          </a:p>
          <a:p>
            <a:r>
              <a:rPr lang="en-US" sz="1600">
                <a:ea typeface="+mn-lt"/>
                <a:cs typeface="+mn-lt"/>
              </a:rPr>
              <a:t>Identify </a:t>
            </a:r>
            <a:r>
              <a:rPr lang="en-US" sz="1600" b="1">
                <a:ea typeface="+mn-lt"/>
                <a:cs typeface="+mn-lt"/>
              </a:rPr>
              <a:t>depth &amp; severity</a:t>
            </a:r>
            <a:r>
              <a:rPr lang="en-US" sz="1600">
                <a:ea typeface="+mn-lt"/>
                <a:cs typeface="+mn-lt"/>
              </a:rPr>
              <a:t> </a:t>
            </a:r>
            <a:endParaRPr lang="en-US" sz="1600">
              <a:ea typeface="Calibri Light"/>
              <a:cs typeface="Calibri Light"/>
            </a:endParaRPr>
          </a:p>
          <a:p>
            <a:r>
              <a:rPr lang="en-US" sz="1600">
                <a:ea typeface="+mn-lt"/>
                <a:cs typeface="+mn-lt"/>
              </a:rPr>
              <a:t>Don’t automatically rip the whole field </a:t>
            </a:r>
            <a:endParaRPr lang="en-US" sz="1600">
              <a:ea typeface="Calibri Light"/>
              <a:cs typeface="Calibri Light"/>
            </a:endParaRPr>
          </a:p>
          <a:p>
            <a:endParaRPr lang="en-US" sz="1600"/>
          </a:p>
          <a:p>
            <a:r>
              <a:rPr lang="en-US" b="1"/>
              <a:t>2. Address the Layer</a:t>
            </a:r>
            <a:endParaRPr lang="en-US"/>
          </a:p>
          <a:p>
            <a:r>
              <a:rPr lang="en-US" sz="1600" b="1">
                <a:ea typeface="+mn-lt"/>
                <a:cs typeface="+mn-lt"/>
              </a:rPr>
              <a:t>Surface:</a:t>
            </a:r>
            <a:r>
              <a:rPr lang="en-US" sz="1600">
                <a:ea typeface="+mn-lt"/>
                <a:cs typeface="+mn-lt"/>
              </a:rPr>
              <a:t> Light treatment + protect with residue/cover </a:t>
            </a:r>
            <a:endParaRPr lang="en-US" sz="1600">
              <a:ea typeface="Calibri Light"/>
              <a:cs typeface="Calibri Light"/>
            </a:endParaRPr>
          </a:p>
          <a:p>
            <a:r>
              <a:rPr lang="en-US" sz="1600" b="1">
                <a:ea typeface="+mn-lt"/>
                <a:cs typeface="+mn-lt"/>
              </a:rPr>
              <a:t>Subsurface:</a:t>
            </a:r>
            <a:r>
              <a:rPr lang="en-US" sz="1600">
                <a:ea typeface="+mn-lt"/>
                <a:cs typeface="+mn-lt"/>
              </a:rPr>
              <a:t> Rip or chisel </a:t>
            </a:r>
            <a:r>
              <a:rPr lang="en-US" sz="1600" b="1">
                <a:ea typeface="+mn-lt"/>
                <a:cs typeface="+mn-lt"/>
              </a:rPr>
              <a:t>when soil is dry</a:t>
            </a:r>
            <a:r>
              <a:rPr lang="en-US" sz="1600">
                <a:ea typeface="+mn-lt"/>
                <a:cs typeface="+mn-lt"/>
              </a:rPr>
              <a:t> </a:t>
            </a:r>
            <a:endParaRPr lang="en-US" sz="1600">
              <a:ea typeface="Calibri Light"/>
              <a:cs typeface="Calibri Light"/>
            </a:endParaRPr>
          </a:p>
          <a:p>
            <a:r>
              <a:rPr lang="en-US" sz="1600" b="1">
                <a:ea typeface="+mn-lt"/>
                <a:cs typeface="+mn-lt"/>
              </a:rPr>
              <a:t>Never rip wet soil</a:t>
            </a:r>
            <a:r>
              <a:rPr lang="en-US" sz="1600">
                <a:ea typeface="+mn-lt"/>
                <a:cs typeface="+mn-lt"/>
              </a:rPr>
              <a:t> </a:t>
            </a:r>
            <a:endParaRPr lang="en-US" sz="1600">
              <a:ea typeface="Calibri Light"/>
              <a:cs typeface="Calibri Light"/>
            </a:endParaRPr>
          </a:p>
          <a:p>
            <a:endParaRPr lang="en-US" sz="1600"/>
          </a:p>
          <a:p>
            <a:r>
              <a:rPr lang="en-US" b="1"/>
              <a:t>3. Prevent It From Returning</a:t>
            </a:r>
            <a:endParaRPr lang="en-US"/>
          </a:p>
          <a:p>
            <a:r>
              <a:rPr lang="en-US" sz="1600">
                <a:ea typeface="+mn-lt"/>
                <a:cs typeface="+mn-lt"/>
              </a:rPr>
              <a:t>Reduce traffic &amp; unnecessary passes </a:t>
            </a:r>
            <a:endParaRPr lang="en-US" sz="1600">
              <a:ea typeface="Calibri Light"/>
              <a:cs typeface="Calibri Light"/>
            </a:endParaRPr>
          </a:p>
          <a:p>
            <a:r>
              <a:rPr lang="en-US" sz="1600">
                <a:ea typeface="+mn-lt"/>
                <a:cs typeface="+mn-lt"/>
              </a:rPr>
              <a:t>Vary tillage depth </a:t>
            </a:r>
            <a:endParaRPr lang="en-US" sz="1600">
              <a:ea typeface="Calibri Light"/>
              <a:cs typeface="Calibri Light"/>
            </a:endParaRPr>
          </a:p>
          <a:p>
            <a:r>
              <a:rPr lang="en-US" sz="1600">
                <a:ea typeface="+mn-lt"/>
                <a:cs typeface="+mn-lt"/>
              </a:rPr>
              <a:t>Keep soil covered </a:t>
            </a:r>
            <a:endParaRPr lang="en-US" sz="1600">
              <a:ea typeface="Calibri Light"/>
              <a:cs typeface="Calibri Light"/>
            </a:endParaRPr>
          </a:p>
          <a:p>
            <a:r>
              <a:rPr lang="en-US" sz="1600">
                <a:ea typeface="+mn-lt"/>
                <a:cs typeface="+mn-lt"/>
              </a:rPr>
              <a:t>Build organic matter with </a:t>
            </a:r>
            <a:r>
              <a:rPr lang="en-US" sz="1600" b="1">
                <a:ea typeface="+mn-lt"/>
                <a:cs typeface="+mn-lt"/>
              </a:rPr>
              <a:t>compost, residues &amp; cover crops</a:t>
            </a:r>
            <a:endParaRPr lang="en-US" sz="1600">
              <a:ea typeface="Calibri Light"/>
              <a:cs typeface="Calibri Light"/>
            </a:endParaRPr>
          </a:p>
          <a:p>
            <a:endParaRPr lang="en-US" sz="1600">
              <a:ea typeface="Calibri Light"/>
              <a:cs typeface="Calibri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23454-C08A-9999-F866-A587C3D0D17B}"/>
              </a:ext>
            </a:extLst>
          </p:cNvPr>
          <p:cNvSpPr txBox="1"/>
          <p:nvPr/>
        </p:nvSpPr>
        <p:spPr>
          <a:xfrm>
            <a:off x="525516" y="5544207"/>
            <a:ext cx="6621517" cy="578882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>
                <a:ea typeface="+mn-lt"/>
                <a:cs typeface="+mn-lt"/>
              </a:rPr>
              <a:t>Diagnose → Correct → Prevent</a:t>
            </a:r>
            <a:endParaRPr lang="en-US" sz="2800" b="1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146168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14685A7-5187-47BC-BE2E-D46946DBF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FA4110-A4E0-0648-FE48-3319B4EF2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4939" y="499533"/>
            <a:ext cx="3635067" cy="1920240"/>
          </a:xfrm>
        </p:spPr>
        <p:txBody>
          <a:bodyPr anchor="b">
            <a:normAutofit/>
          </a:bodyPr>
          <a:lstStyle/>
          <a:p>
            <a:r>
              <a:rPr lang="en-US" sz="3400">
                <a:solidFill>
                  <a:srgbClr val="FFFFFF"/>
                </a:solidFill>
                <a:ea typeface="Calibri Light"/>
                <a:cs typeface="Calibri Light"/>
              </a:rPr>
              <a:t>Diagnose Compaction With Equipment</a:t>
            </a:r>
            <a:endParaRPr lang="en-US" sz="3400">
              <a:solidFill>
                <a:srgbClr val="FFFFFF"/>
              </a:solidFill>
            </a:endParaRPr>
          </a:p>
        </p:txBody>
      </p:sp>
      <p:pic>
        <p:nvPicPr>
          <p:cNvPr id="6" name="Picture 5" descr="SmartProbe lets farmers use smartphones to tackle soil compaction - Future Farming">
            <a:extLst>
              <a:ext uri="{FF2B5EF4-FFF2-40B4-BE49-F238E27FC236}">
                <a16:creationId xmlns:a16="http://schemas.microsoft.com/office/drawing/2014/main" id="{320ADE1E-E660-5434-7B86-015D876BD8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64" r="16264"/>
          <a:stretch>
            <a:fillRect/>
          </a:stretch>
        </p:blipFill>
        <p:spPr>
          <a:xfrm>
            <a:off x="483282" y="484632"/>
            <a:ext cx="3546601" cy="350864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106A135-2A9B-4569-B9B7-77926317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7309" y="484631"/>
            <a:ext cx="2876689" cy="219031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F8C3CF-0EE4-4A9C-A9D1-A1B603BDE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885" y="4164378"/>
            <a:ext cx="3544586" cy="22089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g in to field scouting">
            <a:extLst>
              <a:ext uri="{FF2B5EF4-FFF2-40B4-BE49-F238E27FC236}">
                <a16:creationId xmlns:a16="http://schemas.microsoft.com/office/drawing/2014/main" id="{D117AC5D-623E-2312-BA83-009AAF5113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93" b="8008"/>
          <a:stretch>
            <a:fillRect/>
          </a:stretch>
        </p:blipFill>
        <p:spPr>
          <a:xfrm>
            <a:off x="4177307" y="2835810"/>
            <a:ext cx="2876690" cy="35375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2F718C-F8B2-C2A9-C9E5-E6FC15C6F621}"/>
              </a:ext>
            </a:extLst>
          </p:cNvPr>
          <p:cNvSpPr txBox="1"/>
          <p:nvPr/>
        </p:nvSpPr>
        <p:spPr>
          <a:xfrm>
            <a:off x="525517" y="4151586"/>
            <a:ext cx="349468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Simple Field Checks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b="1">
                <a:ea typeface="+mn-lt"/>
                <a:cs typeface="+mn-lt"/>
              </a:rPr>
              <a:t>Dig:</a:t>
            </a:r>
            <a:r>
              <a:rPr lang="en-US">
                <a:ea typeface="+mn-lt"/>
                <a:cs typeface="+mn-lt"/>
              </a:rPr>
              <a:t> Look for dense layers &amp; restricted roots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b="1">
                <a:ea typeface="+mn-lt"/>
                <a:cs typeface="+mn-lt"/>
              </a:rPr>
              <a:t>Push:</a:t>
            </a:r>
            <a:r>
              <a:rPr lang="en-US">
                <a:ea typeface="+mn-lt"/>
                <a:cs typeface="+mn-lt"/>
              </a:rPr>
              <a:t> Compare resistance with a rod or probe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b="1">
                <a:ea typeface="+mn-lt"/>
                <a:cs typeface="+mn-lt"/>
              </a:rPr>
              <a:t>Infiltrate:</a:t>
            </a:r>
            <a:r>
              <a:rPr lang="en-US">
                <a:ea typeface="+mn-lt"/>
                <a:cs typeface="+mn-lt"/>
              </a:rPr>
              <a:t> Check how quickly water enters the soil</a:t>
            </a:r>
            <a:endParaRPr lang="en-US"/>
          </a:p>
          <a:p>
            <a:pPr algn="l"/>
            <a:endParaRPr lang="en-US"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A7856D-94F4-53AE-571C-A72634846E7E}"/>
              </a:ext>
            </a:extLst>
          </p:cNvPr>
          <p:cNvSpPr txBox="1"/>
          <p:nvPr/>
        </p:nvSpPr>
        <p:spPr>
          <a:xfrm>
            <a:off x="4243551" y="499241"/>
            <a:ext cx="2772103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Have a Penetrometer?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Measure resistance </a:t>
            </a:r>
            <a:r>
              <a:rPr lang="en-US" b="1">
                <a:ea typeface="+mn-lt"/>
                <a:cs typeface="+mn-lt"/>
              </a:rPr>
              <a:t>by depth</a:t>
            </a:r>
            <a:r>
              <a:rPr lang="en-US">
                <a:ea typeface="+mn-lt"/>
                <a:cs typeface="+mn-lt"/>
              </a:rPr>
              <a:t>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Take </a:t>
            </a:r>
            <a:r>
              <a:rPr lang="en-US" b="1">
                <a:ea typeface="+mn-lt"/>
                <a:cs typeface="+mn-lt"/>
              </a:rPr>
              <a:t>multiple readings</a:t>
            </a:r>
            <a:r>
              <a:rPr lang="en-US">
                <a:ea typeface="+mn-lt"/>
                <a:cs typeface="+mn-lt"/>
              </a:rPr>
              <a:t>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Compare with an unaffected area</a:t>
            </a:r>
            <a:endParaRPr lang="en-US"/>
          </a:p>
          <a:p>
            <a:pPr algn="l"/>
            <a:endParaRPr lang="en-US">
              <a:ea typeface="Calibri Light"/>
              <a:cs typeface="Calibri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F0C2DA-9D3B-48B5-942F-60E0F8062E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342" r="-513" b="34198"/>
          <a:stretch>
            <a:fillRect/>
          </a:stretch>
        </p:blipFill>
        <p:spPr>
          <a:xfrm>
            <a:off x="8158973" y="2946103"/>
            <a:ext cx="3413757" cy="332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028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769DE-1933-7912-DF23-C6751FDAA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6898199" cy="1658198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b="1">
                <a:ea typeface="Calibri Light"/>
                <a:cs typeface="Calibri Light"/>
              </a:rPr>
              <a:t>Solutions and Prevention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E68D3C7-D5CC-D4B7-F0B9-E685555691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359584"/>
              </p:ext>
            </p:extLst>
          </p:nvPr>
        </p:nvGraphicFramePr>
        <p:xfrm>
          <a:off x="650825" y="2747849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2C8666E8-57DD-5AA1-FCBD-12418EC3FEF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-158" b="342"/>
          <a:stretch>
            <a:fillRect/>
          </a:stretch>
        </p:blipFill>
        <p:spPr>
          <a:xfrm>
            <a:off x="7727857" y="358630"/>
            <a:ext cx="4215862" cy="194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3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14D391F-BD97-4AAA-9AC8-3F616EB35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1A9863-26F0-47B7-AC29-E21E7627D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Plant sprouting from the ground">
            <a:extLst>
              <a:ext uri="{FF2B5EF4-FFF2-40B4-BE49-F238E27FC236}">
                <a16:creationId xmlns:a16="http://schemas.microsoft.com/office/drawing/2014/main" id="{C0C22368-E25C-C7B6-8783-DC3EDE1BCE8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E28728-295A-BF54-967E-6B45566C6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1078230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8800">
                <a:solidFill>
                  <a:schemeClr val="tx1"/>
                </a:solidFill>
                <a:latin typeface="Constantia" panose="02030602050306030303" pitchFamily="18" charset="0"/>
              </a:rPr>
              <a:t>Why Should You Care About the Structure of Your Soil?</a:t>
            </a:r>
          </a:p>
        </p:txBody>
      </p:sp>
    </p:spTree>
    <p:extLst>
      <p:ext uri="{BB962C8B-B14F-4D97-AF65-F5344CB8AC3E}">
        <p14:creationId xmlns:p14="http://schemas.microsoft.com/office/powerpoint/2010/main" val="18901942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ages.openai.com/static-rsc-4/SzcOnJi-GW0-FqiOhNmL36kwxf0BpJe9BYRRxTi54nF0lh5Wh-FBdLYbe0KoU4uqopcKaoZ4KdZvlJMv7e2-tGbSyEyBt3SFtGUyAY0tHT-quJSQ07Ma9lrf3598Z0fCIIj9rq9Qb9gI1FA9POQ2PhOOBRMqKRgQipCzC8fE0Hobu65M4hKqnv-A7Jy2_PkW?purpose=fullsize">
            <a:extLst>
              <a:ext uri="{FF2B5EF4-FFF2-40B4-BE49-F238E27FC236}">
                <a16:creationId xmlns:a16="http://schemas.microsoft.com/office/drawing/2014/main" id="{AA988FC0-3E1F-CCD2-5866-A16EBFF66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2" y="349793"/>
            <a:ext cx="5426764" cy="28490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44487A-4307-B020-EEE1-BD4C22752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3714780"/>
            <a:ext cx="5426764" cy="25931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https://images.openai.com/static-rsc-4/nHy8uPVCn5ouCst7mdJeyp_qU11zaNpCtBxk9LD5dmcHA8CUmJEwiZpKokppedoCQJ-iASdi8Yhs2RjnHqv4OXWqzmYQ8axcnel2PsUyceEdyazJWRlNSuhq6RimkuKWJ_07CN7p5fgejnp61u99rNwjL0YUcr9UBsQjYhuJJBsC5OutpsnW6VPQv_4_1A8T?purpose=fullsize">
            <a:extLst>
              <a:ext uri="{FF2B5EF4-FFF2-40B4-BE49-F238E27FC236}">
                <a16:creationId xmlns:a16="http://schemas.microsoft.com/office/drawing/2014/main" id="{625559FB-BF15-0847-F4BF-A9600D25A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195" y="321734"/>
            <a:ext cx="4552441" cy="60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4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D1A9863-26F0-47B7-AC29-E21E7627D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2B5662-63AC-0421-F67A-08341D9151F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6AACA9-75EE-B96E-9A3F-76C5570A5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Soil Resources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A67A66D-D00C-3B1D-92CD-63840C72C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794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66166-EAFF-57DA-1B45-DDAA384EB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691" y="1568309"/>
            <a:ext cx="9228201" cy="38978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Char char="•"/>
            </a:pPr>
            <a:endParaRPr lang="en-US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457200" indent="-457200">
              <a:buChar char="•"/>
            </a:pPr>
            <a:r>
              <a:rPr lang="en-US" b="1" dirty="0">
                <a:solidFill>
                  <a:schemeClr val="bg1"/>
                </a:solidFill>
                <a:ea typeface="Calibri Light"/>
                <a:cs typeface="Calibri Light"/>
              </a:rPr>
              <a:t>UCANR </a:t>
            </a:r>
            <a:r>
              <a:rPr lang="en-US" b="1" dirty="0">
                <a:solidFill>
                  <a:schemeClr val="bg1"/>
                </a:solidFill>
                <a:ea typeface="+mj-lt"/>
                <a:cs typeface="+mj-lt"/>
              </a:rPr>
              <a:t>Soil Resources</a:t>
            </a:r>
          </a:p>
          <a:p>
            <a:pPr marL="457200" indent="-457200">
              <a:buChar char="•"/>
            </a:pPr>
            <a:endParaRPr lang="en-US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457200" indent="-457200">
              <a:buChar char="•"/>
            </a:pPr>
            <a:endParaRPr lang="en-US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457200" indent="-457200">
              <a:buChar char="•"/>
            </a:pPr>
            <a:r>
              <a:rPr lang="en-US" b="1" dirty="0">
                <a:solidFill>
                  <a:schemeClr val="bg1"/>
                </a:solidFill>
                <a:ea typeface="Calibri Light"/>
                <a:cs typeface="Calibri Light"/>
              </a:rPr>
              <a:t>WETA Irrigation Evaluation Program</a:t>
            </a:r>
          </a:p>
          <a:p>
            <a:endParaRPr lang="en-US">
              <a:ea typeface="Calibri Light"/>
              <a:cs typeface="Calibri Light"/>
            </a:endParaRPr>
          </a:p>
          <a:p>
            <a:endParaRPr lang="en-US">
              <a:ea typeface="Calibri Light"/>
              <a:cs typeface="Calibri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9635C2-D4D5-12A9-6EF2-14C551E2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604" r="-267" b="30132"/>
          <a:stretch>
            <a:fillRect/>
          </a:stretch>
        </p:blipFill>
        <p:spPr>
          <a:xfrm>
            <a:off x="6930196" y="1011245"/>
            <a:ext cx="4861537" cy="4132886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FD4A74-9450-9837-3FE6-3A75FFCA7842}"/>
              </a:ext>
            </a:extLst>
          </p:cNvPr>
          <p:cNvSpPr txBox="1"/>
          <p:nvPr/>
        </p:nvSpPr>
        <p:spPr>
          <a:xfrm>
            <a:off x="7652184" y="1569685"/>
            <a:ext cx="342718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>
                <a:ea typeface="Calibri Light"/>
                <a:cs typeface="Calibri Light"/>
              </a:rPr>
              <a:t>Scan for Links!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83752E-6CCE-2D97-00FB-5DD6FA741D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730" r="-262" b="35508"/>
          <a:stretch>
            <a:fillRect/>
          </a:stretch>
        </p:blipFill>
        <p:spPr>
          <a:xfrm>
            <a:off x="1105432" y="2884908"/>
            <a:ext cx="3284815" cy="6355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A63FD-FF66-E517-194B-75615D03E0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941" r="529" b="22980"/>
          <a:stretch>
            <a:fillRect/>
          </a:stretch>
        </p:blipFill>
        <p:spPr>
          <a:xfrm>
            <a:off x="479166" y="4774025"/>
            <a:ext cx="2416024" cy="7043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6515EC-D582-C322-3FAE-51D0F213F6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8847" y="4802986"/>
            <a:ext cx="971550" cy="676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46A9EB-1B5E-0B6F-3B4A-D107AA8F52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1867" y="4769003"/>
            <a:ext cx="195262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68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76B318C-A1E7-4DC5-8019-A0E8BDA10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D3464A-FC01-C8F6-0B78-136E60B8A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3467051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000">
                <a:solidFill>
                  <a:srgbClr val="FFFFFF"/>
                </a:solidFill>
              </a:rPr>
              <a:t>Web Soil Survey (WSS)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F3CC7B-6E76-4D28-8442-A14019627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A8876D-93C8-6051-BC21-3F5276AE9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8398" r="21211" b="-1"/>
          <a:stretch>
            <a:fillRect/>
          </a:stretch>
        </p:blipFill>
        <p:spPr>
          <a:xfrm>
            <a:off x="5166283" y="349258"/>
            <a:ext cx="6382253" cy="632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815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27C18-E266-AFAF-A301-5C29BBC06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3649002" y="-245499"/>
            <a:ext cx="62838" cy="61186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721AA4-A113-3B1B-A0D0-AD65FEA4E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667" y="-5856"/>
            <a:ext cx="10986582" cy="589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528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93DD7-CC84-F215-9CA0-DDEB25EFE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CC8187-33DA-1F03-C358-7921F3AA80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662" y="147502"/>
            <a:ext cx="11746927" cy="643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20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1510B-153F-46B2-AF79-18ED52737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98224B-681B-0ABF-6901-33E29695E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337" y="269966"/>
            <a:ext cx="11940505" cy="641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992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35FF8-A1ED-81E9-1C28-AF2F3C285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95" y="69687"/>
            <a:ext cx="10773264" cy="1658198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2ECE0-C633-B7F4-EF97-B3B3B3549A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13" r="12940" b="3"/>
          <a:stretch>
            <a:fillRect/>
          </a:stretch>
        </p:blipFill>
        <p:spPr>
          <a:xfrm>
            <a:off x="361481" y="1719396"/>
            <a:ext cx="5396289" cy="5365843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D49BD9-6DB2-60D5-7B44-D6CC457E42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53" r="4" b="4"/>
          <a:stretch>
            <a:fillRect/>
          </a:stretch>
        </p:blipFill>
        <p:spPr>
          <a:xfrm>
            <a:off x="5754098" y="1716722"/>
            <a:ext cx="6441596" cy="45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378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A7E3D-67F2-A246-390D-5F601114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Works Cited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7A5A1-2FF7-323E-0EB7-AA5804FD5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ANR. “Strategies to Avoid and Manage Soil Compaction.” Sacramento Valley Field Crops.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2"/>
              </a:rPr>
              <a:t>https://ucanr.edu/blog/sacramento-valley-field-crops/article/strategies-avoid-and-manage-soil-compaction</a:t>
            </a:r>
            <a:endParaRPr lang="en-US"/>
          </a:p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ANR. “Soil Compaction Alleviation.”</a:t>
            </a:r>
            <a:endParaRPr lang="en-US"/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3"/>
              </a:rPr>
              <a:t>https://ucanr.edu/sites/default/files/2017-12/274957.pdf</a:t>
            </a:r>
            <a:endParaRPr lang="en-US"/>
          </a:p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ANR. “Identify Soil Problems.”</a:t>
            </a:r>
            <a:endParaRPr lang="en-US"/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4"/>
              </a:rPr>
              <a:t>https://ucanr.edu/sites/default/files/2016-01/230297.pdf</a:t>
            </a:r>
            <a:endParaRPr lang="en-US"/>
          </a:p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ANR. “Got Compaction? How to Improve Soil Drainage.”</a:t>
            </a:r>
            <a:endParaRPr lang="en-US">
              <a:ea typeface="Calibri Light"/>
              <a:cs typeface="Calibri Light"/>
            </a:endParaRPr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5"/>
              </a:rPr>
              <a:t>https://ucanr.edu/node/163768/printable/print</a:t>
            </a:r>
            <a:endParaRPr lang="en-US"/>
          </a:p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ANR. “Healthy soils for healthy alfalfa stands—What are the strategies?”</a:t>
            </a:r>
            <a:endParaRPr lang="en-US"/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6"/>
              </a:rPr>
              <a:t>https://ucanr.edu/blog/alfalfa-forage-news/article/healthy-soils-healthy-alfalfa-stands-what-are-strategies</a:t>
            </a:r>
            <a:endParaRPr lang="en-US"/>
          </a:p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IPM. “Alfalfa: Irrigation and Wheel Traffic Considerations.”</a:t>
            </a:r>
            <a:endParaRPr lang="en-US"/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7"/>
              </a:rPr>
              <a:t>https://ipm.ucanr.edu/PMG/C001/m001scirrwheel.html</a:t>
            </a:r>
            <a:endParaRPr lang="en-US"/>
          </a:p>
          <a:p>
            <a:endParaRPr lang="en-US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6570074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DD52D-5A37-9415-2E60-09EC16684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Works Cited Cont.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1A979-66B9-0F2E-6881-52913E0E3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ANR. “Soil Compaction by Tractors.” California Agriculture.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2"/>
              </a:rPr>
              <a:t>https://calag.ucanr.edu/download_pdf.cfm?article=ca.v006n09p7</a:t>
            </a:r>
            <a:endParaRPr lang="en-US"/>
          </a:p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ANR. “Overinflated Tractor Tires Waste Fuel, Reduce Productivity.”</a:t>
            </a:r>
            <a:endParaRPr lang="en-US"/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3"/>
              </a:rPr>
              <a:t>https://my.ucanr.edu/repository/view.cfm?article=69753&amp;groupid=1</a:t>
            </a:r>
            <a:endParaRPr lang="en-US"/>
          </a:p>
          <a:p>
            <a:r>
              <a:rPr lang="en-US" sz="1700">
                <a:solidFill>
                  <a:srgbClr val="282828"/>
                </a:solidFill>
                <a:ea typeface="Calibri Light"/>
                <a:cs typeface="Calibri Light"/>
              </a:rPr>
              <a:t>UC ANR. “Soil Compaction Effects on Oxygen Diffusion Rates and Plant Growth.” California Agriculture.</a:t>
            </a:r>
            <a:endParaRPr lang="en-US"/>
          </a:p>
          <a:p>
            <a:r>
              <a:rPr lang="en-US" sz="1500" u="sng">
                <a:solidFill>
                  <a:srgbClr val="0066CC"/>
                </a:solidFill>
                <a:ea typeface="Calibri Light"/>
                <a:cs typeface="Calibri Light"/>
                <a:hlinkClick r:id="rId4"/>
              </a:rPr>
              <a:t>https://calag.ucanr.edu/download_pdf.cfm?article=ca.v019n03p4</a:t>
            </a:r>
            <a:endParaRPr lang="en-US"/>
          </a:p>
          <a:p>
            <a:endParaRPr lang="en-US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100497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5B842-C193-3A18-92DC-3CF9F54C8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>
                <a:latin typeface="Constantia" panose="02030602050306030303" pitchFamily="18" charset="0"/>
              </a:rPr>
              <a:t>What Does Good Soil Structure Do?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ECC425-A33D-036D-33F0-10399D94AFE4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359DE7-467B-67F1-4DC1-534318CD4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224" y="6143776"/>
            <a:ext cx="9229344" cy="533400"/>
          </a:xfrm>
        </p:spPr>
        <p:txBody>
          <a:bodyPr>
            <a:normAutofit/>
          </a:bodyPr>
          <a:lstStyle/>
          <a:p>
            <a:r>
              <a:rPr lang="en-US"/>
              <a:t>Sources: Utah State University “It’s All About Soil Structure” (2018), UCANR “Building Healthy Soil” (2025)</a:t>
            </a:r>
          </a:p>
        </p:txBody>
      </p:sp>
      <p:graphicFrame>
        <p:nvGraphicFramePr>
          <p:cNvPr id="11" name="TextBox 4">
            <a:extLst>
              <a:ext uri="{FF2B5EF4-FFF2-40B4-BE49-F238E27FC236}">
                <a16:creationId xmlns:a16="http://schemas.microsoft.com/office/drawing/2014/main" id="{EC7C8713-AFD3-1E27-5622-C82E71CEA3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2139"/>
              </p:ext>
            </p:extLst>
          </p:nvPr>
        </p:nvGraphicFramePr>
        <p:xfrm>
          <a:off x="897688" y="485674"/>
          <a:ext cx="10341303" cy="4456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6254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82F73-1797-EFFB-DAE2-8670A479A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99533"/>
            <a:ext cx="5142271" cy="165819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latin typeface="Constantia"/>
              </a:rPr>
              <a:t>What Makes up a Soil's Structure?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E7A98E-F778-805B-8B69-7F00E76A1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42" y="659012"/>
            <a:ext cx="5673877" cy="5622915"/>
          </a:xfrm>
          <a:prstGeom prst="rect">
            <a:avLst/>
          </a:pr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B4297A7-A868-440F-3CF8-5806D1D8B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7904" y="2228003"/>
            <a:ext cx="2714031" cy="39256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600" b="1">
                <a:latin typeface="Constantia" panose="02030602050306030303" pitchFamily="18" charset="0"/>
                <a:ea typeface="Calibri Light" panose="020F0302020204030204"/>
                <a:cs typeface="Calibri Light" panose="020F0302020204030204"/>
              </a:rPr>
              <a:t>Soil Texture</a:t>
            </a:r>
            <a:r>
              <a:rPr lang="en-US" sz="2600">
                <a:latin typeface="Constantia" panose="02030602050306030303" pitchFamily="18" charset="0"/>
                <a:ea typeface="Calibri Light" panose="020F0302020204030204"/>
                <a:cs typeface="Calibri Light" panose="020F0302020204030204"/>
              </a:rPr>
              <a:t>: the size and portion of soil particles within a sample</a:t>
            </a:r>
          </a:p>
          <a:p>
            <a:pPr>
              <a:buFont typeface="Wingdings" pitchFamily="34" charset="0"/>
              <a:buChar char="v"/>
            </a:pPr>
            <a:r>
              <a:rPr lang="en-US">
                <a:latin typeface="Constantia" panose="02030602050306030303" pitchFamily="18" charset="0"/>
                <a:ea typeface="Calibri Light" panose="020F0302020204030204"/>
                <a:cs typeface="Calibri Light" panose="020F0302020204030204"/>
              </a:rPr>
              <a:t>Organic matter</a:t>
            </a:r>
          </a:p>
          <a:p>
            <a:pPr>
              <a:buFont typeface="Wingdings" pitchFamily="34" charset="0"/>
              <a:buChar char="v"/>
            </a:pPr>
            <a:r>
              <a:rPr lang="en-US">
                <a:latin typeface="Constantia" panose="02030602050306030303" pitchFamily="18" charset="0"/>
                <a:ea typeface="Calibri Light" panose="020F0302020204030204"/>
                <a:cs typeface="Calibri Light" panose="020F0302020204030204"/>
              </a:rPr>
              <a:t>Sand</a:t>
            </a:r>
          </a:p>
          <a:p>
            <a:pPr>
              <a:buFont typeface="Wingdings" pitchFamily="34" charset="0"/>
              <a:buChar char="v"/>
            </a:pPr>
            <a:r>
              <a:rPr lang="en-US">
                <a:latin typeface="Constantia" panose="02030602050306030303" pitchFamily="18" charset="0"/>
                <a:ea typeface="Calibri Light" panose="020F0302020204030204"/>
                <a:cs typeface="Calibri Light" panose="020F0302020204030204"/>
              </a:rPr>
              <a:t>Silt</a:t>
            </a:r>
          </a:p>
          <a:p>
            <a:pPr>
              <a:buFont typeface="Wingdings" pitchFamily="34" charset="0"/>
              <a:buChar char="v"/>
            </a:pPr>
            <a:r>
              <a:rPr lang="en-US">
                <a:latin typeface="Constantia" panose="02030602050306030303" pitchFamily="18" charset="0"/>
                <a:ea typeface="Calibri Light" panose="020F0302020204030204"/>
                <a:cs typeface="Calibri Light" panose="020F0302020204030204"/>
              </a:rPr>
              <a:t>Clay</a:t>
            </a:r>
          </a:p>
          <a:p>
            <a:pPr marL="0" indent="0">
              <a:buNone/>
            </a:pPr>
            <a:endParaRPr lang="en-US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1425B4-E62D-3EF5-5639-6316680F9320}"/>
              </a:ext>
            </a:extLst>
          </p:cNvPr>
          <p:cNvSpPr txBox="1"/>
          <p:nvPr/>
        </p:nvSpPr>
        <p:spPr>
          <a:xfrm>
            <a:off x="8971935" y="2228003"/>
            <a:ext cx="3032336" cy="39333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  <a:spcBef>
                <a:spcPts val="1300"/>
              </a:spcBef>
            </a:pPr>
            <a:r>
              <a:rPr lang="en-US" sz="2600" b="1">
                <a:latin typeface="Constantia" panose="02030602050306030303" pitchFamily="18" charset="0"/>
                <a:ea typeface="Calibri Light"/>
                <a:cs typeface="Calibri Light"/>
              </a:rPr>
              <a:t>Soil Structure Types:</a:t>
            </a:r>
            <a:endParaRPr lang="en-US" sz="2600" b="1">
              <a:solidFill>
                <a:srgbClr val="000000"/>
              </a:solidFill>
              <a:latin typeface="Constantia" panose="02030602050306030303" pitchFamily="18" charset="0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Wingdings,sans-serif"/>
              <a:buChar char="v"/>
            </a:pPr>
            <a:r>
              <a:rPr lang="en-US" sz="2400">
                <a:solidFill>
                  <a:srgbClr val="262626"/>
                </a:solidFill>
                <a:latin typeface="Constantia" panose="02030602050306030303" pitchFamily="18" charset="0"/>
                <a:ea typeface="Calibri Light"/>
                <a:cs typeface="Calibri Light"/>
              </a:rPr>
              <a:t>Granular</a:t>
            </a:r>
            <a:endParaRPr lang="en-US" sz="2400">
              <a:latin typeface="Constantia" panose="02030602050306030303" pitchFamily="18" charset="0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Wingdings,sans-serif"/>
              <a:buChar char="v"/>
            </a:pPr>
            <a:r>
              <a:rPr lang="en-US" sz="2400">
                <a:solidFill>
                  <a:srgbClr val="262626"/>
                </a:solidFill>
                <a:latin typeface="Constantia" panose="02030602050306030303" pitchFamily="18" charset="0"/>
                <a:ea typeface="Calibri Light"/>
                <a:cs typeface="Calibri Light"/>
              </a:rPr>
              <a:t>Blocky</a:t>
            </a:r>
            <a:endParaRPr lang="en-US" sz="2400">
              <a:latin typeface="Constantia" panose="02030602050306030303" pitchFamily="18" charset="0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Wingdings,sans-serif"/>
              <a:buChar char="v"/>
            </a:pPr>
            <a:r>
              <a:rPr lang="en-US" sz="2400">
                <a:solidFill>
                  <a:srgbClr val="262626"/>
                </a:solidFill>
                <a:latin typeface="Constantia" panose="02030602050306030303" pitchFamily="18" charset="0"/>
                <a:ea typeface="Calibri Light"/>
                <a:cs typeface="Calibri Light"/>
              </a:rPr>
              <a:t>Prismatic</a:t>
            </a:r>
            <a:endParaRPr lang="en-US" sz="2400">
              <a:latin typeface="Constantia" panose="02030602050306030303" pitchFamily="18" charset="0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Wingdings,sans-serif"/>
              <a:buChar char="v"/>
            </a:pPr>
            <a:r>
              <a:rPr lang="en-US" sz="2400">
                <a:solidFill>
                  <a:srgbClr val="262626"/>
                </a:solidFill>
                <a:latin typeface="Constantia" panose="02030602050306030303" pitchFamily="18" charset="0"/>
                <a:ea typeface="Calibri Light"/>
                <a:cs typeface="Calibri Light"/>
              </a:rPr>
              <a:t>Columnar</a:t>
            </a:r>
            <a:endParaRPr lang="en-US" sz="2400">
              <a:latin typeface="Constantia" panose="02030602050306030303" pitchFamily="18" charset="0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Wingdings,sans-serif"/>
              <a:buChar char="v"/>
            </a:pPr>
            <a:r>
              <a:rPr lang="en-US" sz="2400">
                <a:solidFill>
                  <a:srgbClr val="262626"/>
                </a:solidFill>
                <a:latin typeface="Constantia" panose="02030602050306030303" pitchFamily="18" charset="0"/>
                <a:ea typeface="Calibri Light"/>
                <a:cs typeface="Calibri Light"/>
              </a:rPr>
              <a:t>Platy (Compacted)</a:t>
            </a:r>
            <a:endParaRPr lang="en-US" sz="2400">
              <a:latin typeface="Constantia" panose="02030602050306030303" pitchFamily="18" charset="0"/>
              <a:ea typeface="Calibri Light"/>
              <a:cs typeface="Calibri Light"/>
            </a:endParaRPr>
          </a:p>
          <a:p>
            <a:pPr marL="285750" indent="-285750">
              <a:lnSpc>
                <a:spcPct val="85000"/>
              </a:lnSpc>
              <a:spcBef>
                <a:spcPts val="1300"/>
              </a:spcBef>
              <a:buFont typeface="Wingdings,sans-serif"/>
              <a:buChar char="v"/>
            </a:pPr>
            <a:r>
              <a:rPr lang="en-US" sz="2400">
                <a:solidFill>
                  <a:srgbClr val="262626"/>
                </a:solidFill>
                <a:latin typeface="Constantia" panose="02030602050306030303" pitchFamily="18" charset="0"/>
                <a:ea typeface="Calibri Light"/>
                <a:cs typeface="Calibri Light"/>
              </a:rPr>
              <a:t>Single Grained</a:t>
            </a:r>
            <a:endParaRPr lang="en-US" sz="2400">
              <a:latin typeface="Constantia" panose="02030602050306030303" pitchFamily="18" charset="0"/>
              <a:ea typeface="Calibri Light"/>
              <a:cs typeface="Calibri Light"/>
            </a:endParaRPr>
          </a:p>
          <a:p>
            <a:endParaRPr lang="en-US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03326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F66085-25F3-4AD0-8CB7-2F62489B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0780D8-C207-772A-2A32-C8B7DFF5C1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81188"/>
              </p:ext>
            </p:extLst>
          </p:nvPr>
        </p:nvGraphicFramePr>
        <p:xfrm>
          <a:off x="5542347" y="220663"/>
          <a:ext cx="6254724" cy="6343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061A8772-6681-E79F-83C1-24DCAB0C52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113" y="952928"/>
            <a:ext cx="4783265" cy="4740302"/>
          </a:xfrm>
          <a:prstGeom prst="rect">
            <a:avLst/>
          </a:prstGeom>
        </p:spPr>
      </p:pic>
      <p:pic>
        <p:nvPicPr>
          <p:cNvPr id="19" name="Picture 18" descr="Soil Structures - Soil Ecology Wiki">
            <a:extLst>
              <a:ext uri="{FF2B5EF4-FFF2-40B4-BE49-F238E27FC236}">
                <a16:creationId xmlns:a16="http://schemas.microsoft.com/office/drawing/2014/main" id="{44276A81-EE00-0209-12F5-BE9BB60EB1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952" y="769484"/>
            <a:ext cx="5038725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04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D79DA-FA20-1009-E9FF-AE22D8090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ealthy corn plant with deep roots in well-aggregated soil with good infiltration (left) versus stunted plant with limited roots in compacted soil with surface crusting, tillage pan, and poor drainage (right)">
            <a:extLst>
              <a:ext uri="{FF2B5EF4-FFF2-40B4-BE49-F238E27FC236}">
                <a16:creationId xmlns:a16="http://schemas.microsoft.com/office/drawing/2014/main" id="{1BBC348E-5595-C6C9-5965-1FA27F590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1007" y="332697"/>
            <a:ext cx="10039632" cy="6207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660939-FFC8-7C31-7915-15157365E657}"/>
              </a:ext>
            </a:extLst>
          </p:cNvPr>
          <p:cNvSpPr txBox="1"/>
          <p:nvPr/>
        </p:nvSpPr>
        <p:spPr>
          <a:xfrm>
            <a:off x="2459052" y="6544565"/>
            <a:ext cx="575069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i="1">
                <a:highlight>
                  <a:srgbClr val="FFFFFF"/>
                </a:highlight>
                <a:ea typeface="+mn-lt"/>
                <a:cs typeface="+mn-lt"/>
              </a:rPr>
              <a:t>Graphic adapted from Oregon State University Extension and Jastrow and Miller 1998</a:t>
            </a:r>
            <a:r>
              <a:rPr lang="en-US" sz="900" i="1" baseline="30000">
                <a:highlight>
                  <a:srgbClr val="FFFFFF"/>
                </a:highlight>
                <a:ea typeface="+mn-lt"/>
                <a:cs typeface="+mn-lt"/>
              </a:rPr>
              <a:t>3</a:t>
            </a:r>
            <a:r>
              <a:rPr lang="en-US" sz="1200" i="1">
                <a:highlight>
                  <a:srgbClr val="FFFFFF"/>
                </a:highlight>
                <a:ea typeface="+mn-lt"/>
                <a:cs typeface="+mn-lt"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6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6C686-C534-40A9-845F-E353C3CA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The Look and Feel of Healthy Soil - Soil Health Institute">
            <a:extLst>
              <a:ext uri="{FF2B5EF4-FFF2-40B4-BE49-F238E27FC236}">
                <a16:creationId xmlns:a16="http://schemas.microsoft.com/office/drawing/2014/main" id="{3649A9AC-9FAF-BDA1-A8CD-8B616FAF5B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940" y="378823"/>
            <a:ext cx="5476239" cy="6095727"/>
          </a:xfrm>
          <a:prstGeom prst="rect">
            <a:avLst/>
          </a:prstGeom>
        </p:spPr>
      </p:pic>
      <p:pic>
        <p:nvPicPr>
          <p:cNvPr id="5" name="Picture 4" descr="What are soil aggregates? – Soils Matter, Get the Scoop!">
            <a:extLst>
              <a:ext uri="{FF2B5EF4-FFF2-40B4-BE49-F238E27FC236}">
                <a16:creationId xmlns:a16="http://schemas.microsoft.com/office/drawing/2014/main" id="{58BEB8AB-B9C8-6C01-9C60-7FB1C3B0A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8721" y="1983922"/>
            <a:ext cx="5785757" cy="4490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80D87D-4012-1AAF-DAFA-58085A5FDA37}"/>
              </a:ext>
            </a:extLst>
          </p:cNvPr>
          <p:cNvSpPr txBox="1"/>
          <p:nvPr/>
        </p:nvSpPr>
        <p:spPr>
          <a:xfrm>
            <a:off x="7413171" y="751115"/>
            <a:ext cx="340722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Constantia"/>
                <a:ea typeface="Calibri Light"/>
                <a:cs typeface="Calibri Light"/>
              </a:rPr>
              <a:t>Good Soil Structure</a:t>
            </a:r>
          </a:p>
          <a:p>
            <a:r>
              <a:rPr lang="en-US" sz="2800">
                <a:latin typeface="Constantia"/>
                <a:ea typeface="Calibri Light"/>
                <a:cs typeface="Calibri Light"/>
              </a:rPr>
              <a:t>Poor Soil Structure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7F37818-ECBB-0CE6-66F4-0ED11B43B3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6411686" y="598714"/>
            <a:ext cx="914400" cy="9144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DE6BC56-82CD-1B21-BF84-0EDBC66138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69286" y="12627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55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F26FC-5B0E-DCBD-C95A-D2670D931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Soil Layers</a:t>
            </a:r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45CCAA-EE05-FA6A-13AB-852630C5C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6597" y="192566"/>
            <a:ext cx="8160678" cy="64204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1F0C24-278A-A693-1C28-277E793CA8C1}"/>
              </a:ext>
            </a:extLst>
          </p:cNvPr>
          <p:cNvSpPr txBox="1"/>
          <p:nvPr/>
        </p:nvSpPr>
        <p:spPr>
          <a:xfrm>
            <a:off x="304800" y="2184400"/>
            <a:ext cx="3924300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ea typeface="Calibri Light"/>
                <a:cs typeface="Calibri Light"/>
              </a:rPr>
              <a:t>The average soil depth in Fallbrook and surrounding areas is 40-60 inches deep over weathered bedrock.</a:t>
            </a:r>
          </a:p>
          <a:p>
            <a:r>
              <a:rPr lang="en-US" sz="3200" b="1">
                <a:ea typeface="Calibri Light"/>
                <a:cs typeface="Calibri Light"/>
              </a:rPr>
              <a:t>Bonsall: 50-90 inches</a:t>
            </a:r>
          </a:p>
          <a:p>
            <a:endParaRPr lang="en-US" sz="280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61890453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Custom 1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A65001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39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Metropolitan</vt:lpstr>
      <vt:lpstr>Soil Structure and Compaction</vt:lpstr>
      <vt:lpstr>What is Soil Structure?</vt:lpstr>
      <vt:lpstr>Why Should You Care About the Structure of Your Soil?</vt:lpstr>
      <vt:lpstr>What Does Good Soil Structure Do?</vt:lpstr>
      <vt:lpstr>What Makes up a Soil's Structure?</vt:lpstr>
      <vt:lpstr>PowerPoint Presentation</vt:lpstr>
      <vt:lpstr>PowerPoint Presentation</vt:lpstr>
      <vt:lpstr>PowerPoint Presentation</vt:lpstr>
      <vt:lpstr>Soil Layers</vt:lpstr>
      <vt:lpstr>Soil Structure vs. Soil Texture</vt:lpstr>
      <vt:lpstr>Types of Soil in Fallbrook and Temecula Area</vt:lpstr>
      <vt:lpstr>Improving a Soil’s Structure Through Biology</vt:lpstr>
      <vt:lpstr>Easy Soil Tests</vt:lpstr>
      <vt:lpstr>Shovel Test – SOIL STRUCTURE  </vt:lpstr>
      <vt:lpstr>Damages to Soil Structure</vt:lpstr>
      <vt:lpstr>Soil Compaction</vt:lpstr>
      <vt:lpstr>What Crops Are Most Sensitive to Compaction?</vt:lpstr>
      <vt:lpstr>Causes</vt:lpstr>
      <vt:lpstr>How Much Does a Tractor’s Total Weight Matter?</vt:lpstr>
      <vt:lpstr>PowerPoint Presentation</vt:lpstr>
      <vt:lpstr>Why Are Compacted Layers a Problem?</vt:lpstr>
      <vt:lpstr>Issues</vt:lpstr>
      <vt:lpstr>How Does Compaction Affect Infiltration?</vt:lpstr>
      <vt:lpstr>Economic Impact</vt:lpstr>
      <vt:lpstr>PowerPoint Presentation</vt:lpstr>
      <vt:lpstr>What Is a Compaction Assessment?</vt:lpstr>
      <vt:lpstr>Techniques to Fix Compaction</vt:lpstr>
      <vt:lpstr>Diagnose Compaction With Equipment</vt:lpstr>
      <vt:lpstr>Solutions and Prevention</vt:lpstr>
      <vt:lpstr>PowerPoint Presentation</vt:lpstr>
      <vt:lpstr>Soil Resources</vt:lpstr>
      <vt:lpstr>PowerPoint Presentation</vt:lpstr>
      <vt:lpstr>Web Soil Survey (WSS)</vt:lpstr>
      <vt:lpstr>PowerPoint Presentation</vt:lpstr>
      <vt:lpstr>PowerPoint Presentation</vt:lpstr>
      <vt:lpstr>PowerPoint Presentation</vt:lpstr>
      <vt:lpstr>PowerPoint Presentation</vt:lpstr>
      <vt:lpstr>Works Cited</vt:lpstr>
      <vt:lpstr>Works Cited Cont.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5</cp:revision>
  <dcterms:created xsi:type="dcterms:W3CDTF">2026-08-19T17:32:21Z</dcterms:created>
  <dcterms:modified xsi:type="dcterms:W3CDTF">2026-09-08T19:54:46Z</dcterms:modified>
</cp:coreProperties>
</file>